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20"/>
  </p:notesMasterIdLst>
  <p:handoutMasterIdLst>
    <p:handoutMasterId r:id="rId21"/>
  </p:handoutMasterIdLst>
  <p:sldIdLst>
    <p:sldId id="433" r:id="rId3"/>
    <p:sldId id="300" r:id="rId4"/>
    <p:sldId id="356" r:id="rId5"/>
    <p:sldId id="438" r:id="rId6"/>
    <p:sldId id="441" r:id="rId7"/>
    <p:sldId id="442" r:id="rId8"/>
    <p:sldId id="449" r:id="rId9"/>
    <p:sldId id="435" r:id="rId10"/>
    <p:sldId id="436" r:id="rId11"/>
    <p:sldId id="439" r:id="rId12"/>
    <p:sldId id="443" r:id="rId13"/>
    <p:sldId id="440" r:id="rId14"/>
    <p:sldId id="444" r:id="rId15"/>
    <p:sldId id="450" r:id="rId16"/>
    <p:sldId id="445" r:id="rId17"/>
    <p:sldId id="447" r:id="rId18"/>
    <p:sldId id="448" r:id="rId19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860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437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58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475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Line 28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0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6255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3848100" y="2286000"/>
            <a:ext cx="4762500" cy="1905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Briefing Topic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95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158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74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717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9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25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674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2/23/2017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497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3BB1F19-4BA3-4ED5-9FA4-8D8D35FFE7BA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2/23/2017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4D8D7F36-4D84-4D9B-8FFC-A04433F045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499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>
                <a:solidFill>
                  <a:srgbClr val="000000"/>
                </a:solidFill>
                <a:latin typeface="Century Schoolbook" pitchFamily="18" charset="0"/>
              </a:rPr>
              <a:t>I n t e g r i t y  -  S e r v i c e  -  E x c e l </a:t>
            </a:r>
            <a:r>
              <a:rPr lang="en-US" sz="1600" b="1" i="1" dirty="0" err="1">
                <a:solidFill>
                  <a:srgbClr val="000000"/>
                </a:solidFill>
                <a:latin typeface="Century Schoolbook" pitchFamily="18" charset="0"/>
              </a:rPr>
              <a:t>l</a:t>
            </a: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 e n c e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9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01" y="76202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ece.ninja/383/hand/Nexys_Video_MicroBlaze_Tutorial.pdf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ce.ninja/383/hand/Nexys_Video_MicroBlaze_Tutorial.pdf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3070748" y="1774211"/>
            <a:ext cx="5581888" cy="285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sz="4000" kern="0" dirty="0">
                <a:effectLst/>
                <a:latin typeface="Trebuchet MS" panose="020B0603020202020204" pitchFamily="34" charset="0"/>
              </a:rPr>
              <a:t>ECE 383 – Embedded Computer Systems II</a:t>
            </a:r>
            <a:br>
              <a:rPr lang="en-US" sz="4000" kern="0" dirty="0">
                <a:effectLst/>
                <a:latin typeface="Trebuchet MS" panose="020B0603020202020204" pitchFamily="34" charset="0"/>
              </a:rPr>
            </a:br>
            <a:r>
              <a:rPr lang="en-US" sz="3600" kern="0" dirty="0">
                <a:effectLst/>
                <a:latin typeface="Trebuchet MS" panose="020B0603020202020204" pitchFamily="34" charset="0"/>
              </a:rPr>
              <a:t>Lecture </a:t>
            </a:r>
            <a:r>
              <a:rPr lang="en-US" sz="3600" kern="0" dirty="0" smtClean="0">
                <a:effectLst/>
                <a:latin typeface="Trebuchet MS" panose="020B0603020202020204" pitchFamily="34" charset="0"/>
              </a:rPr>
              <a:t>19 – Soft Core (</a:t>
            </a:r>
            <a:r>
              <a:rPr lang="en-US" sz="3600" kern="0" dirty="0" err="1" smtClean="0">
                <a:effectLst/>
                <a:latin typeface="Trebuchet MS" panose="020B0603020202020204" pitchFamily="34" charset="0"/>
              </a:rPr>
              <a:t>MicroBlaze</a:t>
            </a:r>
            <a:r>
              <a:rPr lang="en-US" sz="3600" kern="0" dirty="0" smtClean="0">
                <a:effectLst/>
                <a:latin typeface="Trebuchet MS" panose="020B0603020202020204" pitchFamily="34" charset="0"/>
              </a:rPr>
              <a:t>) + Custom IP with Interrupt</a:t>
            </a:r>
            <a:endParaRPr lang="en-US" sz="3600" kern="0" dirty="0"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5" y="6521450"/>
            <a:ext cx="592667" cy="336550"/>
          </a:xfrm>
          <a:prstGeom prst="rect">
            <a:avLst/>
          </a:prstGeom>
        </p:spPr>
        <p:txBody>
          <a:bodyPr lIns="91440" tIns="45720" rIns="91440" bIns="45720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lIns="91440" tIns="45720" rIns="91440" bIns="45720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4159624" y="4743733"/>
            <a:ext cx="4508500" cy="1489075"/>
          </a:xfrm>
        </p:spPr>
        <p:txBody>
          <a:bodyPr anchor="ctr">
            <a:normAutofit lnSpcReduction="10000"/>
          </a:bodyPr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 dirty="0" smtClean="0"/>
              <a:t>Maj Jeffrey </a:t>
            </a:r>
            <a:r>
              <a:rPr lang="en-US" dirty="0"/>
              <a:t>Falkinburg</a:t>
            </a:r>
            <a:br>
              <a:rPr lang="en-US" dirty="0"/>
            </a:br>
            <a:r>
              <a:rPr lang="en-US" dirty="0"/>
              <a:t>Room 2E46E</a:t>
            </a:r>
            <a:br>
              <a:rPr lang="en-US" dirty="0"/>
            </a:br>
            <a:r>
              <a:rPr lang="en-US" dirty="0" smtClean="0"/>
              <a:t>333-9193</a:t>
            </a:r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7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62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Edit/Create New IP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Expose the Roll Signal to the </a:t>
            </a:r>
            <a:r>
              <a:rPr lang="en-US" dirty="0" err="1" smtClean="0"/>
              <a:t>Artix</a:t>
            </a:r>
            <a:r>
              <a:rPr lang="en-US" dirty="0" smtClean="0"/>
              <a:t> 7 (design_1) block diagram by following the LED port maps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4523" y="2961564"/>
            <a:ext cx="7265443" cy="338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0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</a:t>
            </a:r>
            <a:r>
              <a:rPr lang="en-US" dirty="0" err="1"/>
              <a:t>Vivado</a:t>
            </a:r>
            <a:r>
              <a:rPr lang="en-US" dirty="0"/>
              <a:t> – </a:t>
            </a:r>
            <a:r>
              <a:rPr lang="en-US" dirty="0" smtClean="0"/>
              <a:t>Create and Package Custom IP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8. Add Custom IP to your design</a:t>
            </a:r>
          </a:p>
          <a:p>
            <a:pPr lvl="1"/>
            <a:r>
              <a:rPr lang="en-US" b="0" dirty="0" smtClean="0"/>
              <a:t>8.1</a:t>
            </a:r>
            <a:r>
              <a:rPr lang="en-US" b="0" dirty="0"/>
              <a:t>) In the project manager page of the original window, click </a:t>
            </a:r>
            <a:r>
              <a:rPr lang="en-US" dirty="0" smtClean="0"/>
              <a:t>Open Block </a:t>
            </a:r>
            <a:r>
              <a:rPr lang="en-US" dirty="0"/>
              <a:t>Design</a:t>
            </a:r>
            <a:r>
              <a:rPr lang="en-US" b="0" dirty="0"/>
              <a:t>. This adds a block design to the project</a:t>
            </a:r>
            <a:r>
              <a:rPr lang="en-US" b="0" dirty="0" smtClean="0"/>
              <a:t>.</a:t>
            </a:r>
          </a:p>
          <a:p>
            <a:pPr lvl="1"/>
            <a:r>
              <a:rPr lang="en-US" b="0" dirty="0" smtClean="0"/>
              <a:t>8.2) Use the  </a:t>
            </a:r>
            <a:r>
              <a:rPr lang="en-US" dirty="0" smtClean="0"/>
              <a:t>Add IP</a:t>
            </a:r>
            <a:r>
              <a:rPr lang="en-US" b="0" dirty="0" smtClean="0"/>
              <a:t>      button to add our </a:t>
            </a:r>
            <a:r>
              <a:rPr lang="en-US" dirty="0" smtClean="0"/>
              <a:t>v2.0 of our </a:t>
            </a:r>
            <a:r>
              <a:rPr lang="en-US" dirty="0" err="1" smtClean="0"/>
              <a:t>Lec</a:t>
            </a:r>
            <a:r>
              <a:rPr lang="en-US" dirty="0" smtClean="0"/>
              <a:t> 10 Counter IP Core </a:t>
            </a:r>
            <a:r>
              <a:rPr lang="en-US" b="0" dirty="0" smtClean="0"/>
              <a:t>with the exposed roll signal.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0" dirty="0" smtClean="0"/>
          </a:p>
          <a:p>
            <a:pPr marL="0" indent="0">
              <a:buNone/>
            </a:pPr>
            <a:r>
              <a:rPr lang="en-US" b="0" dirty="0"/>
              <a:t/>
            </a:r>
            <a:br>
              <a:rPr lang="en-US" b="0" dirty="0"/>
            </a:b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5362" name="Picture 2" descr="https://reference.digilentinc.com/_media/genesys2/add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829" y="3039082"/>
            <a:ext cx="330864" cy="36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62" t="72360" r="2084" b="5214"/>
          <a:stretch/>
        </p:blipFill>
        <p:spPr bwMode="auto">
          <a:xfrm>
            <a:off x="5227037" y="4090376"/>
            <a:ext cx="2488214" cy="145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3748088"/>
            <a:ext cx="25146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 bwMode="auto">
          <a:xfrm>
            <a:off x="5227037" y="4993509"/>
            <a:ext cx="2488214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 smtClean="0">
              <a:solidFill>
                <a:srgbClr val="FF0000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rgbClr val="FF0000"/>
                </a:solidFill>
                <a:latin typeface="Arial" charset="0"/>
              </a:rPr>
              <a:t>Notice it is v2.0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5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Edit/Create New IP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Click the ‘+’ sign by the </a:t>
            </a:r>
            <a:r>
              <a:rPr lang="en-US" dirty="0" err="1" smtClean="0"/>
              <a:t>MicroBlaze</a:t>
            </a:r>
            <a:r>
              <a:rPr lang="en-US" dirty="0" smtClean="0"/>
              <a:t> to connect the Roll Signal to the </a:t>
            </a:r>
            <a:r>
              <a:rPr lang="en-US" dirty="0" err="1" smtClean="0"/>
              <a:t>MicroBlaze</a:t>
            </a:r>
            <a:r>
              <a:rPr lang="en-US" dirty="0" smtClean="0"/>
              <a:t> Interrupt input directly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2934"/>
            <a:ext cx="9144000" cy="450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 bwMode="auto">
          <a:xfrm>
            <a:off x="1374017" y="4144227"/>
            <a:ext cx="450376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322860" y="5835267"/>
            <a:ext cx="450376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374017" y="4388172"/>
            <a:ext cx="1150108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52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verify the addressing for all your design components before continuing.  </a:t>
            </a:r>
          </a:p>
          <a:p>
            <a:r>
              <a:rPr lang="en-US" dirty="0"/>
              <a:t>Verify that the base addresses are the same addresses used in the template C-code.</a:t>
            </a:r>
          </a:p>
          <a:p>
            <a:r>
              <a:rPr lang="en-US" dirty="0" smtClean="0"/>
              <a:t>Should be no changes at this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81425"/>
            <a:ext cx="7620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5380326" y="4532649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 smtClean="0">
                <a:solidFill>
                  <a:srgbClr val="FF0000"/>
                </a:solidFill>
                <a:latin typeface="Arial" charset="0"/>
              </a:rPr>
              <a:t>2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08901" y="4976457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 smtClean="0">
                <a:solidFill>
                  <a:srgbClr val="FF0000"/>
                </a:solidFill>
                <a:latin typeface="Arial" charset="0"/>
              </a:rPr>
              <a:t>3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703676" y="3781425"/>
            <a:ext cx="1220499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 smtClean="0">
                <a:solidFill>
                  <a:srgbClr val="FF0000"/>
                </a:solidFill>
                <a:latin typeface="Arial" charset="0"/>
              </a:rPr>
              <a:t>1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67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verify the addressing for all your design components before continuing.  </a:t>
            </a:r>
          </a:p>
          <a:p>
            <a:r>
              <a:rPr lang="en-US" dirty="0"/>
              <a:t>Verify that the base addresses are the same addresses used in the template C-code.</a:t>
            </a:r>
          </a:p>
          <a:p>
            <a:r>
              <a:rPr lang="en-US" dirty="0" smtClean="0"/>
              <a:t>Should be no changes at this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81425"/>
            <a:ext cx="7620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6299489" y="4635846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299489" y="5262207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36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Validate and Export Design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First click validate design_1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Regenerate the design_1 HDL wrapper.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Finally you need to generate the Generate Design </a:t>
            </a:r>
            <a:r>
              <a:rPr lang="en-US" b="0" dirty="0" err="1" smtClean="0"/>
              <a:t>bitstream</a:t>
            </a:r>
            <a:r>
              <a:rPr lang="en-US" b="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Take a coffee break while it builds</a:t>
            </a: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1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SDK Project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smtClean="0"/>
              <a:t>Start with a “Hello World” project once in the SDK.</a:t>
            </a:r>
          </a:p>
          <a:p>
            <a:r>
              <a:rPr lang="en-US" b="0" dirty="0" smtClean="0"/>
              <a:t>Rename the </a:t>
            </a:r>
            <a:r>
              <a:rPr lang="en-US" b="0" dirty="0" err="1" smtClean="0"/>
              <a:t>hello_world.c</a:t>
            </a:r>
            <a:r>
              <a:rPr lang="en-US" b="0" dirty="0" smtClean="0"/>
              <a:t> to Lec19.c and use the given Lec19.c code to get started</a:t>
            </a:r>
          </a:p>
          <a:p>
            <a:r>
              <a:rPr lang="en-US" b="0" dirty="0" smtClean="0"/>
              <a:t>Modify the code to handle the interrupt generated from the counter and increment a counter variable for display. </a:t>
            </a: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07" y="3598920"/>
            <a:ext cx="5386386" cy="2792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6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01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err="1"/>
              <a:t>MicroBlaze</a:t>
            </a:r>
            <a:r>
              <a:rPr lang="en-US" dirty="0"/>
              <a:t> + Custom </a:t>
            </a:r>
            <a:r>
              <a:rPr lang="en-US" smtClean="0"/>
              <a:t>IP with </a:t>
            </a:r>
            <a:r>
              <a:rPr lang="en-US" dirty="0" smtClean="0"/>
              <a:t>Interrupt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 err="1"/>
              <a:t>MicroBlaze</a:t>
            </a:r>
            <a:r>
              <a:rPr lang="en-US" cap="none" dirty="0"/>
              <a:t> + Custom </a:t>
            </a:r>
            <a:r>
              <a:rPr lang="en-US" cap="none" dirty="0" smtClean="0"/>
              <a:t>IP with Interrupt</a:t>
            </a:r>
            <a:endParaRPr lang="en-US" cap="non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1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+ Custom </a:t>
            </a:r>
            <a:r>
              <a:rPr lang="en-US" dirty="0" smtClean="0"/>
              <a:t>IP with Interrupt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723752" y="1673072"/>
            <a:ext cx="4697837" cy="67876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806995" y="1673072"/>
            <a:ext cx="32557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 smtClean="0"/>
              <a:t>axi_uartlite_0 </a:t>
            </a:r>
            <a:r>
              <a:rPr lang="en-US" sz="1800" b="1" dirty="0"/>
              <a:t>@ 40600000</a:t>
            </a:r>
            <a:endParaRPr lang="en-US" sz="4400" b="1" dirty="0"/>
          </a:p>
        </p:txBody>
      </p:sp>
      <p:cxnSp>
        <p:nvCxnSpPr>
          <p:cNvPr id="9" name="Straight Connector 8"/>
          <p:cNvCxnSpPr>
            <a:endCxn id="17" idx="1"/>
          </p:cNvCxnSpPr>
          <p:nvPr/>
        </p:nvCxnSpPr>
        <p:spPr>
          <a:xfrm>
            <a:off x="3628519" y="4020022"/>
            <a:ext cx="21675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38671" y="3708744"/>
            <a:ext cx="14389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S_AXI_ACLK</a:t>
            </a:r>
          </a:p>
        </p:txBody>
      </p:sp>
      <p:cxnSp>
        <p:nvCxnSpPr>
          <p:cNvPr id="11" name="Straight Connector 10"/>
          <p:cNvCxnSpPr>
            <a:endCxn id="18" idx="1"/>
          </p:cNvCxnSpPr>
          <p:nvPr/>
        </p:nvCxnSpPr>
        <p:spPr>
          <a:xfrm>
            <a:off x="3587575" y="4323884"/>
            <a:ext cx="2167567" cy="0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7751" y="4012606"/>
            <a:ext cx="19574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S_AXI_ARESETN</a:t>
            </a:r>
          </a:p>
        </p:txBody>
      </p:sp>
      <p:cxnSp>
        <p:nvCxnSpPr>
          <p:cNvPr id="13" name="Straight Connector 12"/>
          <p:cNvCxnSpPr>
            <a:endCxn id="19" idx="1"/>
          </p:cNvCxnSpPr>
          <p:nvPr/>
        </p:nvCxnSpPr>
        <p:spPr>
          <a:xfrm flipV="1">
            <a:off x="3628519" y="4635971"/>
            <a:ext cx="2177093" cy="8158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24396" y="4324693"/>
            <a:ext cx="1446034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 smtClean="0"/>
              <a:t>slv_reg1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6087" y="383535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 smtClean="0"/>
              <a:t>clk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755142" y="413921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 </a:t>
            </a:r>
            <a:r>
              <a:rPr lang="en-US" sz="1800" dirty="0" err="1" smtClean="0"/>
              <a:t>reset_n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805612" y="4451305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ctrl</a:t>
            </a:r>
            <a:endParaRPr lang="en-US" sz="1800" dirty="0"/>
          </a:p>
        </p:txBody>
      </p:sp>
      <p:sp>
        <p:nvSpPr>
          <p:cNvPr id="21" name="Rounded Rectangle 20"/>
          <p:cNvSpPr/>
          <p:nvPr/>
        </p:nvSpPr>
        <p:spPr>
          <a:xfrm>
            <a:off x="183773" y="1470706"/>
            <a:ext cx="8003422" cy="4891994"/>
          </a:xfrm>
          <a:prstGeom prst="roundRect">
            <a:avLst>
              <a:gd name="adj" fmla="val 624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2" name="TextBox 21"/>
          <p:cNvSpPr txBox="1"/>
          <p:nvPr/>
        </p:nvSpPr>
        <p:spPr>
          <a:xfrm>
            <a:off x="178080" y="1485476"/>
            <a:ext cx="2400532" cy="4001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000" b="1" dirty="0" err="1" smtClean="0"/>
              <a:t>Artix</a:t>
            </a:r>
            <a:r>
              <a:rPr lang="en-US" sz="2000" b="1" dirty="0" smtClean="0"/>
              <a:t> 7 (design_1)</a:t>
            </a:r>
            <a:endParaRPr lang="en-US" sz="48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349288" y="2697421"/>
            <a:ext cx="1868328" cy="351287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4" name="TextBox 23"/>
          <p:cNvSpPr txBox="1"/>
          <p:nvPr/>
        </p:nvSpPr>
        <p:spPr>
          <a:xfrm>
            <a:off x="589405" y="2712588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 smtClean="0"/>
              <a:t>MicroBlaze</a:t>
            </a:r>
            <a:endParaRPr lang="en-US" sz="4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533996" y="3118211"/>
            <a:ext cx="1490615" cy="1937937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7" name="Rounded Rectangle 26"/>
          <p:cNvSpPr/>
          <p:nvPr/>
        </p:nvSpPr>
        <p:spPr>
          <a:xfrm>
            <a:off x="2498963" y="2697420"/>
            <a:ext cx="5132825" cy="3512879"/>
          </a:xfrm>
          <a:prstGeom prst="roundRect">
            <a:avLst>
              <a:gd name="adj" fmla="val 956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8" name="TextBox 27"/>
          <p:cNvSpPr txBox="1"/>
          <p:nvPr/>
        </p:nvSpPr>
        <p:spPr>
          <a:xfrm>
            <a:off x="2507263" y="2712588"/>
            <a:ext cx="54781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 smtClean="0"/>
              <a:t>my_counter_ip_v2_0.vhd </a:t>
            </a:r>
            <a:r>
              <a:rPr lang="en-US" sz="1800" b="1" dirty="0"/>
              <a:t>@ 0x44a00000</a:t>
            </a:r>
            <a:endParaRPr lang="en-US" sz="44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014699" y="3115864"/>
            <a:ext cx="3406891" cy="2950098"/>
          </a:xfrm>
          <a:prstGeom prst="roundRect">
            <a:avLst>
              <a:gd name="adj" fmla="val 813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3" name="TextBox 32"/>
          <p:cNvSpPr txBox="1"/>
          <p:nvPr/>
        </p:nvSpPr>
        <p:spPr>
          <a:xfrm>
            <a:off x="4018937" y="3115864"/>
            <a:ext cx="3672046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600" b="1" dirty="0" smtClean="0"/>
              <a:t>my_counter_ip_v2_0_S00_AXI.vhd</a:t>
            </a:r>
            <a:endParaRPr lang="en-US" sz="40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5805612" y="3606440"/>
            <a:ext cx="1490615" cy="197144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5" name="TextBox 34"/>
          <p:cNvSpPr txBox="1"/>
          <p:nvPr/>
        </p:nvSpPr>
        <p:spPr>
          <a:xfrm>
            <a:off x="5783570" y="3604177"/>
            <a:ext cx="14932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smtClean="0"/>
              <a:t>Lec19.vhd</a:t>
            </a:r>
            <a:endParaRPr lang="en-US" sz="4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121473" y="4607734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32</a:t>
            </a:r>
            <a:endParaRPr lang="en-US" sz="1800" dirty="0"/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471176" y="4491729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44" idx="1"/>
          </p:cNvCxnSpPr>
          <p:nvPr/>
        </p:nvCxnSpPr>
        <p:spPr>
          <a:xfrm flipV="1">
            <a:off x="3628519" y="4943119"/>
            <a:ext cx="2174745" cy="8158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422048" y="4631841"/>
            <a:ext cx="1446034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 smtClean="0"/>
              <a:t>slv_reg0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5803264" y="4758453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Q/D</a:t>
            </a:r>
            <a:endParaRPr lang="en-US" sz="1800" dirty="0"/>
          </a:p>
        </p:txBody>
      </p:sp>
      <p:sp>
        <p:nvSpPr>
          <p:cNvPr id="45" name="TextBox 44"/>
          <p:cNvSpPr txBox="1"/>
          <p:nvPr/>
        </p:nvSpPr>
        <p:spPr>
          <a:xfrm>
            <a:off x="4119125" y="4914882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32</a:t>
            </a:r>
            <a:endParaRPr lang="en-US" sz="1800" dirty="0"/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4468828" y="4798877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75" idx="1"/>
          </p:cNvCxnSpPr>
          <p:nvPr/>
        </p:nvCxnSpPr>
        <p:spPr>
          <a:xfrm>
            <a:off x="5593872" y="5822358"/>
            <a:ext cx="217851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7772388" y="4329717"/>
            <a:ext cx="821493" cy="1926745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7327030" y="5024242"/>
            <a:ext cx="17203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 smtClean="0"/>
              <a:t>Lec18.xdc</a:t>
            </a:r>
            <a:endParaRPr lang="en-US" sz="4000" b="1" dirty="0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5608264" y="4966434"/>
            <a:ext cx="0" cy="86655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593872" y="577533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8</a:t>
            </a:r>
            <a:endParaRPr lang="en-US" sz="1800" dirty="0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5826612" y="568059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72388" y="5637692"/>
            <a:ext cx="8214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smtClean="0"/>
              <a:t>LED</a:t>
            </a:r>
            <a:endParaRPr lang="en-US" sz="1800" dirty="0"/>
          </a:p>
        </p:txBody>
      </p:sp>
      <p:cxnSp>
        <p:nvCxnSpPr>
          <p:cNvPr id="76" name="Straight Connector 75"/>
          <p:cNvCxnSpPr>
            <a:stCxn id="75" idx="3"/>
          </p:cNvCxnSpPr>
          <p:nvPr/>
        </p:nvCxnSpPr>
        <p:spPr>
          <a:xfrm>
            <a:off x="8593880" y="5822358"/>
            <a:ext cx="379999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527313" y="3996704"/>
            <a:ext cx="576930" cy="181588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dirty="0" smtClean="0"/>
              <a:t>T14</a:t>
            </a:r>
          </a:p>
          <a:p>
            <a:pPr algn="ctr">
              <a:spcBef>
                <a:spcPts val="0"/>
              </a:spcBef>
            </a:pPr>
            <a:r>
              <a:rPr lang="en-US" sz="1400" dirty="0" smtClean="0"/>
              <a:t>T15</a:t>
            </a:r>
          </a:p>
          <a:p>
            <a:pPr algn="ctr">
              <a:spcBef>
                <a:spcPts val="0"/>
              </a:spcBef>
            </a:pPr>
            <a:r>
              <a:rPr lang="en-US" sz="1400" dirty="0" smtClean="0"/>
              <a:t>T16</a:t>
            </a:r>
          </a:p>
          <a:p>
            <a:pPr algn="ctr">
              <a:spcBef>
                <a:spcPts val="0"/>
              </a:spcBef>
            </a:pPr>
            <a:r>
              <a:rPr lang="en-US" sz="1400" dirty="0" smtClean="0"/>
              <a:t>U16</a:t>
            </a:r>
          </a:p>
          <a:p>
            <a:pPr algn="ctr">
              <a:spcBef>
                <a:spcPts val="0"/>
              </a:spcBef>
            </a:pPr>
            <a:r>
              <a:rPr lang="en-US" sz="1400" dirty="0" smtClean="0"/>
              <a:t>V15</a:t>
            </a:r>
          </a:p>
          <a:p>
            <a:pPr algn="ctr">
              <a:spcBef>
                <a:spcPts val="0"/>
              </a:spcBef>
            </a:pPr>
            <a:r>
              <a:rPr lang="en-US" sz="1400" dirty="0" smtClean="0"/>
              <a:t>W16</a:t>
            </a:r>
          </a:p>
          <a:p>
            <a:pPr algn="ctr">
              <a:spcBef>
                <a:spcPts val="0"/>
              </a:spcBef>
            </a:pPr>
            <a:r>
              <a:rPr lang="en-US" sz="1400" dirty="0" smtClean="0"/>
              <a:t>W15</a:t>
            </a:r>
          </a:p>
          <a:p>
            <a:pPr algn="ctr">
              <a:spcBef>
                <a:spcPts val="0"/>
              </a:spcBef>
            </a:pPr>
            <a:r>
              <a:rPr lang="en-US" sz="1400" dirty="0" smtClean="0"/>
              <a:t>Y13</a:t>
            </a:r>
            <a:endParaRPr lang="en-US" sz="1400" dirty="0"/>
          </a:p>
        </p:txBody>
      </p:sp>
      <p:sp>
        <p:nvSpPr>
          <p:cNvPr id="80" name="Rounded Rectangle 79"/>
          <p:cNvSpPr/>
          <p:nvPr/>
        </p:nvSpPr>
        <p:spPr>
          <a:xfrm>
            <a:off x="7775926" y="1685405"/>
            <a:ext cx="821493" cy="2288104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7279374" y="2750684"/>
            <a:ext cx="13548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 smtClean="0"/>
              <a:t>Design_1.xdc</a:t>
            </a:r>
            <a:endParaRPr lang="en-US" sz="40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8417932" y="1619344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 smtClean="0"/>
              <a:t>AA19</a:t>
            </a:r>
          </a:p>
          <a:p>
            <a:pPr algn="r">
              <a:spcBef>
                <a:spcPts val="0"/>
              </a:spcBef>
            </a:pPr>
            <a:r>
              <a:rPr lang="en-US" sz="1400" dirty="0" smtClean="0"/>
              <a:t>V18</a:t>
            </a:r>
            <a:endParaRPr lang="en-US" sz="1400" dirty="0"/>
          </a:p>
        </p:txBody>
      </p:sp>
      <p:cxnSp>
        <p:nvCxnSpPr>
          <p:cNvPr id="85" name="Straight Connector 84"/>
          <p:cNvCxnSpPr>
            <a:stCxn id="88" idx="3"/>
            <a:endCxn id="86" idx="1"/>
          </p:cNvCxnSpPr>
          <p:nvPr/>
        </p:nvCxnSpPr>
        <p:spPr>
          <a:xfrm>
            <a:off x="7411689" y="1864320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773185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RX</a:t>
            </a:r>
            <a:endParaRPr lang="en-US" sz="1800" dirty="0"/>
          </a:p>
        </p:txBody>
      </p:sp>
      <p:sp>
        <p:nvSpPr>
          <p:cNvPr id="88" name="TextBox 87"/>
          <p:cNvSpPr txBox="1"/>
          <p:nvPr/>
        </p:nvSpPr>
        <p:spPr>
          <a:xfrm>
            <a:off x="6878289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smtClean="0"/>
              <a:t>RX</a:t>
            </a:r>
            <a:endParaRPr lang="en-US" sz="1800" dirty="0"/>
          </a:p>
        </p:txBody>
      </p:sp>
      <p:cxnSp>
        <p:nvCxnSpPr>
          <p:cNvPr id="92" name="Straight Connector 91"/>
          <p:cNvCxnSpPr>
            <a:stCxn id="94" idx="3"/>
            <a:endCxn id="93" idx="1"/>
          </p:cNvCxnSpPr>
          <p:nvPr/>
        </p:nvCxnSpPr>
        <p:spPr>
          <a:xfrm>
            <a:off x="7415227" y="2091151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776723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TX</a:t>
            </a:r>
            <a:endParaRPr lang="en-US" sz="1800" dirty="0"/>
          </a:p>
        </p:txBody>
      </p:sp>
      <p:sp>
        <p:nvSpPr>
          <p:cNvPr id="94" name="TextBox 93"/>
          <p:cNvSpPr txBox="1"/>
          <p:nvPr/>
        </p:nvSpPr>
        <p:spPr>
          <a:xfrm>
            <a:off x="6881827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smtClean="0"/>
              <a:t>TX</a:t>
            </a:r>
            <a:endParaRPr lang="en-US" sz="1800" dirty="0"/>
          </a:p>
        </p:txBody>
      </p:sp>
      <p:cxnSp>
        <p:nvCxnSpPr>
          <p:cNvPr id="95" name="Straight Connector 94"/>
          <p:cNvCxnSpPr>
            <a:stCxn id="86" idx="3"/>
          </p:cNvCxnSpPr>
          <p:nvPr/>
        </p:nvCxnSpPr>
        <p:spPr>
          <a:xfrm>
            <a:off x="8306585" y="1864320"/>
            <a:ext cx="767265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8310123" y="2080380"/>
            <a:ext cx="763727" cy="138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2356366" y="2012453"/>
            <a:ext cx="0" cy="236924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7" idx="1"/>
          </p:cNvCxnSpPr>
          <p:nvPr/>
        </p:nvCxnSpPr>
        <p:spPr>
          <a:xfrm>
            <a:off x="2335100" y="2012452"/>
            <a:ext cx="388652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8063814" y="330511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 smtClean="0"/>
              <a:t>clk</a:t>
            </a:r>
            <a:endParaRPr lang="en-US" sz="1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690983" y="3510681"/>
            <a:ext cx="9097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 smtClean="0"/>
              <a:t>reset_n</a:t>
            </a:r>
            <a:endParaRPr lang="en-US" sz="18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8600752" y="3485150"/>
            <a:ext cx="476636" cy="4633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8600752" y="3695211"/>
            <a:ext cx="476636" cy="13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8272608" y="3223540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 smtClean="0"/>
              <a:t>R4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G4</a:t>
            </a:r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7925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5" name="Straight Connector 64"/>
          <p:cNvCxnSpPr>
            <a:stCxn id="97" idx="3"/>
            <a:endCxn id="66" idx="1"/>
          </p:cNvCxnSpPr>
          <p:nvPr/>
        </p:nvCxnSpPr>
        <p:spPr>
          <a:xfrm>
            <a:off x="5416319" y="5355115"/>
            <a:ext cx="395682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812001" y="51704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roll</a:t>
            </a:r>
            <a:endParaRPr lang="en-US" sz="1800" dirty="0"/>
          </a:p>
        </p:txBody>
      </p:sp>
      <p:sp>
        <p:nvSpPr>
          <p:cNvPr id="72" name="TextBox 71"/>
          <p:cNvSpPr txBox="1"/>
          <p:nvPr/>
        </p:nvSpPr>
        <p:spPr>
          <a:xfrm>
            <a:off x="780056" y="4581945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 smtClean="0"/>
              <a:t>myISR</a:t>
            </a:r>
            <a:r>
              <a:rPr lang="en-US" sz="1800" dirty="0" smtClean="0"/>
              <a:t>()</a:t>
            </a:r>
            <a:endParaRPr lang="en-US" sz="1800" dirty="0"/>
          </a:p>
        </p:txBody>
      </p:sp>
      <p:sp>
        <p:nvSpPr>
          <p:cNvPr id="77" name="TextBox 76"/>
          <p:cNvSpPr txBox="1"/>
          <p:nvPr/>
        </p:nvSpPr>
        <p:spPr>
          <a:xfrm>
            <a:off x="780056" y="4293915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smtClean="0"/>
              <a:t>main()</a:t>
            </a:r>
            <a:endParaRPr lang="en-US" sz="1800" dirty="0"/>
          </a:p>
        </p:txBody>
      </p:sp>
      <p:sp>
        <p:nvSpPr>
          <p:cNvPr id="78" name="TextBox 77"/>
          <p:cNvSpPr txBox="1"/>
          <p:nvPr/>
        </p:nvSpPr>
        <p:spPr>
          <a:xfrm>
            <a:off x="3559000" y="5048593"/>
            <a:ext cx="917391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 smtClean="0"/>
              <a:t>slv_reg2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31371" y="311821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smtClean="0"/>
              <a:t>Lec19.c</a:t>
            </a:r>
            <a:endParaRPr lang="en-US" sz="4400" b="1" dirty="0"/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2217615" y="4381692"/>
            <a:ext cx="506137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227140" y="5355115"/>
            <a:ext cx="3594386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220636" y="51704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smtClean="0"/>
              <a:t>Interrupt</a:t>
            </a:r>
            <a:endParaRPr lang="en-US" sz="1800" dirty="0"/>
          </a:p>
        </p:txBody>
      </p:sp>
      <p:sp>
        <p:nvSpPr>
          <p:cNvPr id="30" name="Rounded Rectangle 29"/>
          <p:cNvSpPr/>
          <p:nvPr/>
        </p:nvSpPr>
        <p:spPr>
          <a:xfrm>
            <a:off x="2723753" y="3118212"/>
            <a:ext cx="904766" cy="2935472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1" name="TextBox 30"/>
          <p:cNvSpPr txBox="1"/>
          <p:nvPr/>
        </p:nvSpPr>
        <p:spPr>
          <a:xfrm>
            <a:off x="2727689" y="3115864"/>
            <a:ext cx="90082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 smtClean="0"/>
              <a:t>axi_lite</a:t>
            </a:r>
            <a:endParaRPr lang="en-US" sz="4400" b="1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2727689" y="5355115"/>
            <a:ext cx="90083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endCxn id="99" idx="1"/>
          </p:cNvCxnSpPr>
          <p:nvPr/>
        </p:nvCxnSpPr>
        <p:spPr>
          <a:xfrm>
            <a:off x="3628519" y="5648325"/>
            <a:ext cx="829013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2673763" y="546067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smtClean="0"/>
              <a:t>slv_reg3</a:t>
            </a:r>
            <a:endParaRPr lang="en-US" sz="1800" dirty="0"/>
          </a:p>
        </p:txBody>
      </p:sp>
      <p:cxnSp>
        <p:nvCxnSpPr>
          <p:cNvPr id="102" name="Straight Connector 101"/>
          <p:cNvCxnSpPr>
            <a:endCxn id="66" idx="1"/>
          </p:cNvCxnSpPr>
          <p:nvPr/>
        </p:nvCxnSpPr>
        <p:spPr>
          <a:xfrm>
            <a:off x="3628518" y="5355115"/>
            <a:ext cx="2183483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ounded Rectangle 86"/>
          <p:cNvSpPr/>
          <p:nvPr/>
        </p:nvSpPr>
        <p:spPr>
          <a:xfrm>
            <a:off x="4457532" y="5175748"/>
            <a:ext cx="962193" cy="784247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96" name="TextBox 95"/>
          <p:cNvSpPr txBox="1"/>
          <p:nvPr/>
        </p:nvSpPr>
        <p:spPr>
          <a:xfrm>
            <a:off x="4417134" y="5170449"/>
            <a:ext cx="741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 smtClean="0"/>
              <a:t>flagQ</a:t>
            </a:r>
            <a:endParaRPr lang="en-US" sz="1800" dirty="0"/>
          </a:p>
        </p:txBody>
      </p:sp>
      <p:sp>
        <p:nvSpPr>
          <p:cNvPr id="97" name="TextBox 96"/>
          <p:cNvSpPr txBox="1"/>
          <p:nvPr/>
        </p:nvSpPr>
        <p:spPr>
          <a:xfrm>
            <a:off x="4675037" y="5170449"/>
            <a:ext cx="741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smtClean="0"/>
              <a:t>set</a:t>
            </a:r>
            <a:endParaRPr lang="en-US" sz="1800" dirty="0"/>
          </a:p>
        </p:txBody>
      </p:sp>
      <p:sp>
        <p:nvSpPr>
          <p:cNvPr id="99" name="TextBox 98"/>
          <p:cNvSpPr txBox="1"/>
          <p:nvPr/>
        </p:nvSpPr>
        <p:spPr>
          <a:xfrm>
            <a:off x="4457532" y="546365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smtClean="0"/>
              <a:t>clear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066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2" grpId="0"/>
      <p:bldP spid="78" grpId="0"/>
      <p:bldP spid="91" grpId="0"/>
      <p:bldP spid="101" grpId="0"/>
      <p:bldP spid="87" grpId="0" animBg="1"/>
      <p:bldP spid="96" grpId="0"/>
      <p:bldP spid="97" grpId="0"/>
      <p:bldP spid="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+ Custom </a:t>
            </a:r>
            <a:r>
              <a:rPr lang="en-US" dirty="0" smtClean="0"/>
              <a:t>IP – Workflow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The work flow has </a:t>
            </a:r>
            <a:r>
              <a:rPr lang="en-US" b="0" dirty="0" smtClean="0"/>
              <a:t>three main </a:t>
            </a:r>
            <a:r>
              <a:rPr lang="en-US" b="0" dirty="0"/>
              <a:t>steps. </a:t>
            </a:r>
            <a:endParaRPr lang="en-US" b="0" dirty="0" smtClean="0"/>
          </a:p>
          <a:p>
            <a:pPr marL="863600" lvl="1" indent="-457200">
              <a:buFont typeface="+mj-lt"/>
              <a:buAutoNum type="arabicPeriod"/>
            </a:pPr>
            <a:r>
              <a:rPr lang="en-US" b="0" dirty="0" smtClean="0"/>
              <a:t>Define a new hardware design (</a:t>
            </a:r>
            <a:r>
              <a:rPr lang="en-US" b="0" dirty="0" err="1" smtClean="0"/>
              <a:t>MicroBlaze</a:t>
            </a:r>
            <a:r>
              <a:rPr lang="en-US" b="0" dirty="0" smtClean="0"/>
              <a:t> </a:t>
            </a:r>
            <a:r>
              <a:rPr lang="en-US" b="0" dirty="0"/>
              <a:t>+ </a:t>
            </a:r>
            <a:r>
              <a:rPr lang="en-US" b="0" dirty="0" err="1"/>
              <a:t>axi_uartlite</a:t>
            </a:r>
            <a:r>
              <a:rPr lang="en-US" b="0" dirty="0"/>
              <a:t>) in </a:t>
            </a:r>
            <a:r>
              <a:rPr lang="en-US" b="0" dirty="0" err="1" smtClean="0"/>
              <a:t>Vivado</a:t>
            </a:r>
            <a:r>
              <a:rPr lang="en-US" b="0" dirty="0" smtClean="0"/>
              <a:t> IP Integrator (using the </a:t>
            </a:r>
            <a:r>
              <a:rPr lang="en-US" b="0" dirty="0" err="1" smtClean="0"/>
              <a:t>MicroBlaze</a:t>
            </a:r>
            <a:r>
              <a:rPr lang="en-US" b="0" dirty="0" smtClean="0"/>
              <a:t> Tutorial from Lecture 17)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 smtClean="0"/>
              <a:t>Create and package new custom IP (your custom hardware) and import it into your </a:t>
            </a:r>
            <a:r>
              <a:rPr lang="en-US" b="0" dirty="0" err="1" smtClean="0"/>
              <a:t>Vivado</a:t>
            </a:r>
            <a:r>
              <a:rPr lang="en-US" b="0" dirty="0" smtClean="0"/>
              <a:t> design</a:t>
            </a:r>
            <a:endParaRPr lang="en-US" b="0" dirty="0"/>
          </a:p>
          <a:p>
            <a:pPr marL="863600" lvl="1" indent="-457200">
              <a:buFont typeface="+mj-lt"/>
              <a:buAutoNum type="arabicPeriod"/>
            </a:pPr>
            <a:r>
              <a:rPr lang="en-US" b="0" dirty="0" smtClean="0"/>
              <a:t>Program </a:t>
            </a:r>
            <a:r>
              <a:rPr lang="en-US" b="0" dirty="0"/>
              <a:t>the resulting hardware in the SDK environment</a:t>
            </a:r>
            <a:r>
              <a:rPr lang="en-US" b="0" dirty="0" smtClean="0"/>
              <a:t>.</a:t>
            </a:r>
          </a:p>
          <a:p>
            <a:r>
              <a:rPr lang="en-US" b="0" dirty="0"/>
              <a:t>Lets start with the first step</a:t>
            </a:r>
            <a:r>
              <a:rPr lang="en-US" b="0" dirty="0" smtClean="0"/>
              <a:t>.</a:t>
            </a:r>
          </a:p>
          <a:p>
            <a:endParaRPr lang="en-US" b="0" dirty="0" smtClean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0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</a:t>
            </a:r>
            <a:r>
              <a:rPr lang="en-US" dirty="0" err="1"/>
              <a:t>Vivado</a:t>
            </a:r>
            <a:r>
              <a:rPr lang="en-US" dirty="0"/>
              <a:t> – IP Integrator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285750" lvl="1" indent="-285750"/>
            <a:r>
              <a:rPr lang="en-US" b="0" dirty="0" smtClean="0"/>
              <a:t>This step requires that </a:t>
            </a:r>
            <a:r>
              <a:rPr lang="en-US" b="0" dirty="0"/>
              <a:t>you </a:t>
            </a:r>
            <a:r>
              <a:rPr lang="en-US" b="0" dirty="0" smtClean="0"/>
              <a:t>start a </a:t>
            </a:r>
            <a:r>
              <a:rPr lang="en-US" b="0" dirty="0"/>
              <a:t>new hardware design (</a:t>
            </a:r>
            <a:r>
              <a:rPr lang="en-US" b="0" dirty="0" err="1"/>
              <a:t>MicroBlaze</a:t>
            </a:r>
            <a:r>
              <a:rPr lang="en-US" b="0" dirty="0"/>
              <a:t> + </a:t>
            </a:r>
            <a:r>
              <a:rPr lang="en-US" b="0" dirty="0" err="1"/>
              <a:t>axi_uartlite</a:t>
            </a:r>
            <a:r>
              <a:rPr lang="en-US" b="0" dirty="0"/>
              <a:t>) in </a:t>
            </a:r>
            <a:r>
              <a:rPr lang="en-US" b="0" dirty="0" err="1"/>
              <a:t>Vivado</a:t>
            </a:r>
            <a:r>
              <a:rPr lang="en-US" b="0" dirty="0"/>
              <a:t> IP </a:t>
            </a:r>
            <a:r>
              <a:rPr lang="en-US" b="0" dirty="0" smtClean="0"/>
              <a:t>Integrator in a new project called Lecture_19.</a:t>
            </a:r>
          </a:p>
          <a:p>
            <a:pPr marL="285750" lvl="1" indent="-285750"/>
            <a:r>
              <a:rPr lang="en-US" b="0" dirty="0" smtClean="0"/>
              <a:t>You will add a new Block Design with a </a:t>
            </a:r>
            <a:r>
              <a:rPr lang="en-US" b="0" dirty="0" err="1" smtClean="0"/>
              <a:t>MicroBlaze</a:t>
            </a:r>
            <a:r>
              <a:rPr lang="en-US" b="0" dirty="0" smtClean="0"/>
              <a:t> and </a:t>
            </a:r>
            <a:r>
              <a:rPr lang="en-US" b="0" dirty="0" err="1" smtClean="0"/>
              <a:t>axi_uartlite</a:t>
            </a:r>
            <a:r>
              <a:rPr lang="en-US" b="0" dirty="0" smtClean="0"/>
              <a:t> following the </a:t>
            </a:r>
            <a:r>
              <a:rPr lang="en-US" b="0" dirty="0" err="1" smtClean="0"/>
              <a:t>MicroBlaze</a:t>
            </a:r>
            <a:r>
              <a:rPr lang="en-US" b="0" dirty="0" smtClean="0"/>
              <a:t> Tutorial.</a:t>
            </a:r>
          </a:p>
          <a:p>
            <a:r>
              <a:rPr lang="en-US" sz="2000" b="0" dirty="0">
                <a:hlinkClick r:id="rId2"/>
              </a:rPr>
              <a:t>http://</a:t>
            </a:r>
            <a:r>
              <a:rPr lang="en-US" sz="2000" b="0" dirty="0" smtClean="0">
                <a:hlinkClick r:id="rId2"/>
              </a:rPr>
              <a:t>ece.ninja/383/hand/Nexys_Video_MicroBlaze_Tutorial.pdf</a:t>
            </a:r>
            <a:endParaRPr lang="en-US" sz="2000" b="0" dirty="0" smtClean="0"/>
          </a:p>
          <a:p>
            <a:r>
              <a:rPr lang="en-US" u="sng" dirty="0" smtClean="0"/>
              <a:t>***Deviation from Lecture 17 Tutorial***</a:t>
            </a:r>
          </a:p>
          <a:p>
            <a:pPr lvl="1"/>
            <a:r>
              <a:rPr lang="en-US" dirty="0" smtClean="0"/>
              <a:t>Do not include the </a:t>
            </a:r>
            <a:r>
              <a:rPr lang="en-US" dirty="0" err="1" smtClean="0"/>
              <a:t>MicroBlaze</a:t>
            </a:r>
            <a:r>
              <a:rPr lang="en-US" dirty="0" smtClean="0"/>
              <a:t> Interrupt Controller check box.</a:t>
            </a:r>
          </a:p>
          <a:p>
            <a:pPr lvl="1"/>
            <a:r>
              <a:rPr lang="en-US" b="0" dirty="0" smtClean="0"/>
              <a:t>If you do you could probably delete it from your design</a:t>
            </a:r>
          </a:p>
          <a:p>
            <a:pPr marL="0" indent="0">
              <a:buNone/>
            </a:pPr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60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</a:t>
            </a:r>
            <a:r>
              <a:rPr lang="en-US" dirty="0" err="1"/>
              <a:t>Vivado</a:t>
            </a:r>
            <a:r>
              <a:rPr lang="en-US" dirty="0"/>
              <a:t> – IP Integrator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285750" lvl="1" indent="-285750"/>
            <a:r>
              <a:rPr lang="en-US" b="0" dirty="0" smtClean="0"/>
              <a:t>This step requires that </a:t>
            </a:r>
            <a:r>
              <a:rPr lang="en-US" b="0" dirty="0"/>
              <a:t>you </a:t>
            </a:r>
            <a:r>
              <a:rPr lang="en-US" b="0" dirty="0" smtClean="0"/>
              <a:t>start a </a:t>
            </a:r>
            <a:r>
              <a:rPr lang="en-US" b="0" dirty="0"/>
              <a:t>new hardware design (</a:t>
            </a:r>
            <a:r>
              <a:rPr lang="en-US" b="0" dirty="0" err="1"/>
              <a:t>MicroBlaze</a:t>
            </a:r>
            <a:r>
              <a:rPr lang="en-US" b="0" dirty="0"/>
              <a:t> + </a:t>
            </a:r>
            <a:r>
              <a:rPr lang="en-US" b="0" dirty="0" err="1"/>
              <a:t>axi_uartlite</a:t>
            </a:r>
            <a:r>
              <a:rPr lang="en-US" b="0" dirty="0"/>
              <a:t>) in </a:t>
            </a:r>
            <a:r>
              <a:rPr lang="en-US" b="0" dirty="0" err="1"/>
              <a:t>Vivado</a:t>
            </a:r>
            <a:r>
              <a:rPr lang="en-US" b="0" dirty="0"/>
              <a:t> IP </a:t>
            </a:r>
            <a:r>
              <a:rPr lang="en-US" b="0" dirty="0" smtClean="0"/>
              <a:t>Integrator in a new project called Lecture_19.</a:t>
            </a:r>
          </a:p>
          <a:p>
            <a:pPr marL="285750" lvl="1" indent="-285750"/>
            <a:r>
              <a:rPr lang="en-US" b="0" dirty="0" smtClean="0"/>
              <a:t>You will add a new Block Design with a </a:t>
            </a:r>
            <a:r>
              <a:rPr lang="en-US" b="0" dirty="0" err="1" smtClean="0"/>
              <a:t>MicroBlaze</a:t>
            </a:r>
            <a:r>
              <a:rPr lang="en-US" b="0" dirty="0" smtClean="0"/>
              <a:t> and </a:t>
            </a:r>
            <a:r>
              <a:rPr lang="en-US" b="0" dirty="0" err="1" smtClean="0"/>
              <a:t>axi_uartlite</a:t>
            </a:r>
            <a:r>
              <a:rPr lang="en-US" b="0" dirty="0" smtClean="0"/>
              <a:t> following the </a:t>
            </a:r>
            <a:r>
              <a:rPr lang="en-US" b="0" dirty="0" err="1" smtClean="0"/>
              <a:t>MicroBlaze</a:t>
            </a:r>
            <a:r>
              <a:rPr lang="en-US" b="0" dirty="0" smtClean="0"/>
              <a:t> Tutorial.</a:t>
            </a:r>
          </a:p>
          <a:p>
            <a:r>
              <a:rPr lang="en-US" sz="2000" b="0" dirty="0">
                <a:hlinkClick r:id="rId2"/>
              </a:rPr>
              <a:t>http://</a:t>
            </a:r>
            <a:r>
              <a:rPr lang="en-US" sz="2000" b="0" dirty="0" smtClean="0">
                <a:hlinkClick r:id="rId2"/>
              </a:rPr>
              <a:t>ece.ninja/383/hand/Nexys_Video_MicroBlaze_Tutorial.pdf</a:t>
            </a:r>
            <a:endParaRPr lang="en-US" sz="2000" b="0" dirty="0" smtClean="0"/>
          </a:p>
          <a:p>
            <a:r>
              <a:rPr lang="en-US" u="sng" dirty="0" smtClean="0"/>
              <a:t>***Deviation from Lecture 17 Tutorial***</a:t>
            </a:r>
          </a:p>
          <a:p>
            <a:pPr lvl="1"/>
            <a:r>
              <a:rPr lang="en-US" dirty="0" smtClean="0"/>
              <a:t>Do not include the </a:t>
            </a:r>
            <a:r>
              <a:rPr lang="en-US" dirty="0" err="1" smtClean="0"/>
              <a:t>MicroBlaze</a:t>
            </a:r>
            <a:r>
              <a:rPr lang="en-US" dirty="0" smtClean="0"/>
              <a:t> Interrupt Controller check box.</a:t>
            </a:r>
          </a:p>
          <a:p>
            <a:pPr lvl="1"/>
            <a:r>
              <a:rPr lang="en-US" b="0" dirty="0" smtClean="0"/>
              <a:t>If you do you could probably delete it from your design</a:t>
            </a:r>
          </a:p>
          <a:p>
            <a:pPr marL="0" indent="0">
              <a:buNone/>
            </a:pPr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 smtClean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098" name="Picture 2" descr="https://reference.digilentinc.com/_media/nexys4-ddr/mig_9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1" y="2255249"/>
            <a:ext cx="6597650" cy="413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3619500" y="4708334"/>
            <a:ext cx="1304452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FF0000"/>
                </a:solidFill>
                <a:latin typeface="Arial" charset="0"/>
              </a:rPr>
              <a:t>Don’t Select!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" b="1" dirty="0">
              <a:solidFill>
                <a:srgbClr val="FF0000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18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Catalog – Adding IP Repo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IP Catalog Settings and click on Repository Manager and add your IP Repo to your IP Repositories</a:t>
            </a:r>
          </a:p>
          <a:p>
            <a:pPr marL="406400" lvl="1" indent="0">
              <a:buNone/>
            </a:pPr>
            <a:r>
              <a:rPr lang="en-US" dirty="0" smtClean="0"/>
              <a:t>/</a:t>
            </a:r>
            <a:r>
              <a:rPr lang="en-US" dirty="0" err="1" smtClean="0"/>
              <a:t>path_to_ip_repo</a:t>
            </a:r>
            <a:r>
              <a:rPr lang="en-US" dirty="0" smtClean="0"/>
              <a:t>/</a:t>
            </a:r>
            <a:r>
              <a:rPr lang="en-US" dirty="0" err="1" smtClean="0"/>
              <a:t>git_repo</a:t>
            </a:r>
            <a:r>
              <a:rPr lang="en-US" dirty="0" smtClean="0"/>
              <a:t>/</a:t>
            </a:r>
            <a:r>
              <a:rPr lang="en-US" dirty="0" err="1" smtClean="0"/>
              <a:t>ip_repo</a:t>
            </a:r>
            <a:endParaRPr lang="en-US" dirty="0" smtClean="0"/>
          </a:p>
          <a:p>
            <a:pPr marL="4064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168" y="3091139"/>
            <a:ext cx="5247847" cy="376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3098042" y="4203509"/>
            <a:ext cx="450376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12" y="4698952"/>
            <a:ext cx="77724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14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Edit/Create New IP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 Counter in IP Packager or create a new IP package</a:t>
            </a:r>
          </a:p>
          <a:p>
            <a:r>
              <a:rPr lang="en-US" dirty="0" smtClean="0"/>
              <a:t>I chose to create a new package with a new version.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smtClean="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23 February 2017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4523" y="2961564"/>
            <a:ext cx="7265443" cy="338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29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12675</TotalTime>
  <Words>641</Words>
  <Application>Microsoft Office PowerPoint</Application>
  <PresentationFormat>On-screen Show (4:3)</PresentationFormat>
  <Paragraphs>156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1_Blank Presentation</vt:lpstr>
      <vt:lpstr>PowerPoint Presentation</vt:lpstr>
      <vt:lpstr>Lesson Outline</vt:lpstr>
      <vt:lpstr>MicroBlaze + Custom IP with Interrupt</vt:lpstr>
      <vt:lpstr>MicroBlaze + Custom IP with Interrupt</vt:lpstr>
      <vt:lpstr>MicroBlaze + Custom IP – Workflow</vt:lpstr>
      <vt:lpstr>Xilinx Vivado – IP Integrator</vt:lpstr>
      <vt:lpstr>Xilinx Vivado – IP Integrator</vt:lpstr>
      <vt:lpstr>IP Catalog – Adding IP Repo</vt:lpstr>
      <vt:lpstr>Edit/Create New IP Package</vt:lpstr>
      <vt:lpstr>Edit/Create New IP Package</vt:lpstr>
      <vt:lpstr>Xilinx Vivado – Create and Package Custom IP</vt:lpstr>
      <vt:lpstr>Edit/Create New IP Package</vt:lpstr>
      <vt:lpstr>Verify Design</vt:lpstr>
      <vt:lpstr>Verify Design</vt:lpstr>
      <vt:lpstr>Validate and Export Design</vt:lpstr>
      <vt:lpstr>SDK Project</vt:lpstr>
      <vt:lpstr>PowerPoint Presentation</vt:lpstr>
    </vt:vector>
  </TitlesOfParts>
  <Company>usafa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Maj Jeff Falkinburg</cp:lastModifiedBy>
  <cp:revision>704</cp:revision>
  <cp:lastPrinted>2014-08-12T17:37:01Z</cp:lastPrinted>
  <dcterms:created xsi:type="dcterms:W3CDTF">2001-06-27T14:08:57Z</dcterms:created>
  <dcterms:modified xsi:type="dcterms:W3CDTF">2017-02-23T19:41:33Z</dcterms:modified>
</cp:coreProperties>
</file>