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5"/>
  </p:notesMasterIdLst>
  <p:handoutMasterIdLst>
    <p:handoutMasterId r:id="rId26"/>
  </p:handoutMasterIdLst>
  <p:sldIdLst>
    <p:sldId id="367" r:id="rId2"/>
    <p:sldId id="300" r:id="rId3"/>
    <p:sldId id="368" r:id="rId4"/>
    <p:sldId id="349" r:id="rId5"/>
    <p:sldId id="369" r:id="rId6"/>
    <p:sldId id="347" r:id="rId7"/>
    <p:sldId id="352" r:id="rId8"/>
    <p:sldId id="345" r:id="rId9"/>
    <p:sldId id="334" r:id="rId10"/>
    <p:sldId id="356" r:id="rId11"/>
    <p:sldId id="357" r:id="rId12"/>
    <p:sldId id="348" r:id="rId13"/>
    <p:sldId id="351" r:id="rId14"/>
    <p:sldId id="358" r:id="rId15"/>
    <p:sldId id="359" r:id="rId16"/>
    <p:sldId id="361" r:id="rId17"/>
    <p:sldId id="365" r:id="rId18"/>
    <p:sldId id="362" r:id="rId19"/>
    <p:sldId id="350" r:id="rId20"/>
    <p:sldId id="354" r:id="rId21"/>
    <p:sldId id="363" r:id="rId22"/>
    <p:sldId id="364" r:id="rId23"/>
    <p:sldId id="346" r:id="rId2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Briefing Topic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</a:rPr>
              <a:t>I n t e g r i t y  -  S e r v i c e  -  E x c e l </a:t>
            </a:r>
            <a:r>
              <a:rPr lang="en-US" sz="1600" b="1" i="1" dirty="0" err="1">
                <a:solidFill>
                  <a:srgbClr val="000000"/>
                </a:solidFill>
                <a:latin typeface="Century Schoolbook" pitchFamily="18" charset="0"/>
              </a:rPr>
              <a:t>l</a:t>
            </a: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 e n c 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9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portal/help/VHDL/packages/std_logic_1164.vh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portal/help/VHDL/packages/numeric_std.vhd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xilinx.com/support/documentation/user_guides/ug475_7Series_Pkg_Pinout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ce.ninja/383/datasheets/NexysVideo_Master.xd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3070748" y="1774209"/>
            <a:ext cx="5581888" cy="28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sz="4000" kern="0" dirty="0">
                <a:effectLst/>
                <a:latin typeface="Trebuchet MS" panose="020B0603020202020204" pitchFamily="34" charset="0"/>
              </a:rPr>
              <a:t>ECE 383 – Embedded </a:t>
            </a:r>
            <a:r>
              <a:rPr lang="en-US" sz="4000" kern="0" dirty="0" smtClean="0">
                <a:effectLst/>
                <a:latin typeface="Trebuchet MS" panose="020B0603020202020204" pitchFamily="34" charset="0"/>
              </a:rPr>
              <a:t>Computer Systems </a:t>
            </a:r>
            <a:r>
              <a:rPr lang="en-US" sz="4000" kern="0" dirty="0">
                <a:effectLst/>
                <a:latin typeface="Trebuchet MS" panose="020B0603020202020204" pitchFamily="34" charset="0"/>
              </a:rPr>
              <a:t>II</a:t>
            </a:r>
            <a:br>
              <a:rPr lang="en-US" sz="4000" kern="0" dirty="0">
                <a:effectLst/>
                <a:latin typeface="Trebuchet MS" panose="020B0603020202020204" pitchFamily="34" charset="0"/>
              </a:rPr>
            </a:br>
            <a:r>
              <a:rPr lang="en-US" sz="3200" kern="0" dirty="0">
                <a:effectLst/>
                <a:latin typeface="Trebuchet MS" panose="020B0603020202020204" pitchFamily="34" charset="0"/>
              </a:rPr>
              <a:t>Lecture </a:t>
            </a:r>
            <a:r>
              <a:rPr lang="en-US" sz="3200" kern="0" dirty="0" smtClean="0">
                <a:effectLst/>
                <a:latin typeface="Trebuchet MS" panose="020B0603020202020204" pitchFamily="34" charset="0"/>
              </a:rPr>
              <a:t>2 </a:t>
            </a:r>
            <a:r>
              <a:rPr lang="en-US" sz="3200" kern="0" dirty="0">
                <a:effectLst/>
                <a:latin typeface="Trebuchet MS" panose="020B0603020202020204" pitchFamily="34" charset="0"/>
              </a:rPr>
              <a:t>– Combinational Element, unsigned, constraints file, synthesis</a:t>
            </a: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159624" y="4743731"/>
            <a:ext cx="4508500" cy="1489075"/>
          </a:xfrm>
        </p:spPr>
        <p:txBody>
          <a:bodyPr anchor="ctr">
            <a:normAutofit/>
          </a:bodyPr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dirty="0" smtClean="0"/>
              <a:t>Maj Jeffrey </a:t>
            </a:r>
            <a:r>
              <a:rPr lang="en-US" dirty="0"/>
              <a:t>Falkinburg</a:t>
            </a:r>
            <a:br>
              <a:rPr lang="en-US" dirty="0"/>
            </a:br>
            <a:r>
              <a:rPr lang="en-US" dirty="0"/>
              <a:t>Room 2E46E</a:t>
            </a:r>
            <a:br>
              <a:rPr lang="en-US" dirty="0"/>
            </a:br>
            <a:r>
              <a:rPr lang="en-US" dirty="0" smtClean="0"/>
              <a:t>333-9193</a:t>
            </a:r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32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</a:t>
            </a:r>
            <a:r>
              <a:rPr lang="en-US" dirty="0" smtClean="0"/>
              <a:t>Element – 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Solution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assign "some cool logical stuff using </a:t>
            </a:r>
            <a:r>
              <a:rPr lang="en-US" dirty="0" err="1"/>
              <a:t>clk</a:t>
            </a:r>
            <a:r>
              <a:rPr lang="en-US" dirty="0"/>
              <a:t> and data" to a temporary variable</a:t>
            </a:r>
            <a:endParaRPr lang="en-US" dirty="0" smtClean="0"/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entity </a:t>
            </a:r>
            <a:r>
              <a:rPr lang="en-US" dirty="0">
                <a:solidFill>
                  <a:schemeClr val="accent2"/>
                </a:solidFill>
              </a:rPr>
              <a:t>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port (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, data: in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  q,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: out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);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circuit;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architecture error of 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	signal temp </a:t>
            </a:r>
            <a:r>
              <a:rPr lang="en-US" dirty="0" err="1" smtClean="0">
                <a:solidFill>
                  <a:srgbClr val="FF0000"/>
                </a:solidFill>
              </a:rPr>
              <a:t>std_logic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begin</a:t>
            </a:r>
            <a:endParaRPr lang="en-US" dirty="0">
              <a:solidFill>
                <a:schemeClr val="accent2"/>
              </a:solidFill>
            </a:endParaRP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temp </a:t>
            </a:r>
            <a:r>
              <a:rPr lang="en-US" dirty="0">
                <a:solidFill>
                  <a:srgbClr val="FF0000"/>
                </a:solidFill>
              </a:rPr>
              <a:t>&lt;= </a:t>
            </a:r>
            <a:r>
              <a:rPr lang="en-US" dirty="0">
                <a:solidFill>
                  <a:schemeClr val="accent2"/>
                </a:solidFill>
              </a:rPr>
              <a:t>some cool logical </a:t>
            </a:r>
            <a:r>
              <a:rPr lang="en-US" dirty="0" err="1">
                <a:solidFill>
                  <a:schemeClr val="accent2"/>
                </a:solidFill>
              </a:rPr>
              <a:t>stuf</a:t>
            </a:r>
            <a:r>
              <a:rPr lang="en-US" dirty="0">
                <a:solidFill>
                  <a:schemeClr val="accent2"/>
                </a:solidFill>
              </a:rPr>
              <a:t> using 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 and data;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smtClean="0">
                <a:solidFill>
                  <a:schemeClr val="accent2"/>
                </a:solidFill>
              </a:rPr>
              <a:t>q </a:t>
            </a:r>
            <a:r>
              <a:rPr lang="en-US" dirty="0">
                <a:solidFill>
                  <a:srgbClr val="FF0000"/>
                </a:solidFill>
              </a:rPr>
              <a:t>&lt;= temp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&lt;= not temp</a:t>
            </a:r>
            <a:r>
              <a:rPr lang="en-US" dirty="0">
                <a:solidFill>
                  <a:schemeClr val="accent2"/>
                </a:solidFill>
              </a:rPr>
              <a:t>;</a:t>
            </a:r>
            <a:endParaRPr lang="en-US" dirty="0" smtClean="0">
              <a:solidFill>
                <a:schemeClr val="accent2"/>
              </a:solidFill>
            </a:endParaRP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end </a:t>
            </a:r>
            <a:r>
              <a:rPr lang="en-US" dirty="0">
                <a:solidFill>
                  <a:schemeClr val="accent2"/>
                </a:solidFill>
              </a:rPr>
              <a:t>error;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7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</a:t>
            </a:r>
            <a:r>
              <a:rPr lang="en-US" dirty="0" smtClean="0"/>
              <a:t>Element -   Mux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Simplify </a:t>
            </a:r>
            <a:r>
              <a:rPr lang="en-US" dirty="0" err="1" smtClean="0"/>
              <a:t>muxes</a:t>
            </a:r>
            <a:r>
              <a:rPr lang="en-US" dirty="0" smtClean="0"/>
              <a:t> using conditional </a:t>
            </a:r>
            <a:r>
              <a:rPr lang="en-US" dirty="0"/>
              <a:t>signal assignment </a:t>
            </a:r>
            <a:r>
              <a:rPr lang="en-US" dirty="0" smtClean="0"/>
              <a:t>statement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Example: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x &lt;=	y0 when S = "00" else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	y1 when S = "01" else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	y2 when S = "10" else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	y3</a:t>
            </a:r>
            <a:r>
              <a:rPr lang="en-US" dirty="0" smtClean="0">
                <a:solidFill>
                  <a:schemeClr val="accent2"/>
                </a:solidFill>
              </a:rPr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Draw this Circuit assuming 8-bit inputs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Now build 4-1 mux w/ 2-1 </a:t>
            </a:r>
            <a:r>
              <a:rPr lang="en-US" dirty="0" err="1" smtClean="0"/>
              <a:t>muxes</a:t>
            </a:r>
            <a:endParaRPr lang="en-US" dirty="0"/>
          </a:p>
          <a:p>
            <a:pPr marL="403225" lvl="1" indent="0" eaLnBrk="1" hangingPunct="1">
              <a:lnSpc>
                <a:spcPct val="80000"/>
              </a:lnSpc>
              <a:buNone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3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Unsigned </a:t>
            </a:r>
            <a:r>
              <a:rPr lang="en-US" cap="none" dirty="0"/>
              <a:t>Numeric </a:t>
            </a:r>
            <a:r>
              <a:rPr lang="en-US" cap="none" dirty="0" smtClean="0"/>
              <a:t>Standard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/>
              <a:t>Numeric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So far we mostly used </a:t>
            </a:r>
            <a:r>
              <a:rPr lang="en-US" b="0" dirty="0">
                <a:solidFill>
                  <a:schemeClr val="accent6"/>
                </a:solidFill>
              </a:rPr>
              <a:t>STD_LOGIC_1164</a:t>
            </a:r>
            <a:r>
              <a:rPr lang="en-US" b="0" dirty="0"/>
              <a:t> library</a:t>
            </a:r>
            <a:r>
              <a:rPr lang="en-US" b="0" dirty="0" smtClean="0"/>
              <a:t> </a:t>
            </a:r>
          </a:p>
          <a:p>
            <a:pPr marL="403225" lvl="1" indent="0"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library IEEE;		</a:t>
            </a:r>
          </a:p>
          <a:p>
            <a:pPr marL="403225" lvl="1" indent="0">
              <a:buNone/>
            </a:pPr>
            <a:r>
              <a:rPr lang="en-US" b="0" dirty="0" smtClean="0">
                <a:solidFill>
                  <a:schemeClr val="accent6"/>
                </a:solidFill>
              </a:rPr>
              <a:t>use </a:t>
            </a:r>
            <a:r>
              <a:rPr lang="en-US" b="0" dirty="0">
                <a:solidFill>
                  <a:schemeClr val="accent6"/>
                </a:solidFill>
              </a:rPr>
              <a:t>IEEE.STD_LOGIC_1164.all; </a:t>
            </a:r>
            <a:endParaRPr lang="en-US" b="0" dirty="0" smtClean="0">
              <a:solidFill>
                <a:schemeClr val="accent6"/>
              </a:solidFill>
            </a:endParaRPr>
          </a:p>
          <a:p>
            <a:pPr lvl="1"/>
            <a:r>
              <a:rPr lang="en-US" b="0" dirty="0" smtClean="0"/>
              <a:t>Library Contents: </a:t>
            </a:r>
            <a:r>
              <a:rPr lang="en-US" b="0" dirty="0" smtClean="0">
                <a:hlinkClick r:id="rId2"/>
              </a:rPr>
              <a:t>http</a:t>
            </a:r>
            <a:r>
              <a:rPr lang="en-US" b="0" dirty="0">
                <a:hlinkClick r:id="rId2"/>
              </a:rPr>
              <a:t>://</a:t>
            </a:r>
            <a:r>
              <a:rPr lang="en-US" b="0" dirty="0" smtClean="0">
                <a:hlinkClick r:id="rId2"/>
              </a:rPr>
              <a:t>www.csee.umbc.edu/portal/help/VHDL/packages/std_logic_1164.vhd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/>
              <a:t>Numeric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err="1"/>
              <a:t>Numeric_Std</a:t>
            </a:r>
            <a:r>
              <a:rPr lang="en-US" b="0" dirty="0"/>
              <a:t> Library supports 2 main datatypes</a:t>
            </a:r>
          </a:p>
          <a:p>
            <a:pPr lvl="1"/>
            <a:r>
              <a:rPr lang="en-US" b="0" dirty="0"/>
              <a:t>Signed and </a:t>
            </a:r>
            <a:r>
              <a:rPr lang="en-US" b="0" dirty="0" smtClean="0"/>
              <a:t>Unsigned</a:t>
            </a:r>
          </a:p>
          <a:p>
            <a:pPr lvl="1"/>
            <a:r>
              <a:rPr lang="en-US" b="0" dirty="0"/>
              <a:t>Library Contents: </a:t>
            </a:r>
            <a:r>
              <a:rPr lang="en-US" b="0" dirty="0">
                <a:hlinkClick r:id="rId2"/>
              </a:rPr>
              <a:t>http://</a:t>
            </a:r>
            <a:r>
              <a:rPr lang="en-US" b="0" dirty="0" smtClean="0">
                <a:hlinkClick r:id="rId2"/>
              </a:rPr>
              <a:t>www.csee.umbc.edu/portal/help/VHDL/packages/numeric_std.vhd</a:t>
            </a:r>
            <a:endParaRPr lang="en-US" b="0" dirty="0"/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library IEEE;		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use IEEE.std_logic_1164.all;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use IEEE.NUMERIC_STD.ALL;</a:t>
            </a:r>
          </a:p>
          <a:p>
            <a:pPr marL="403225" lvl="1" indent="0">
              <a:buNone/>
            </a:pPr>
            <a:r>
              <a:rPr lang="en-US" sz="1600" b="0" dirty="0" smtClean="0">
                <a:solidFill>
                  <a:schemeClr val="accent6"/>
                </a:solidFill>
              </a:rPr>
              <a:t>entity </a:t>
            </a:r>
            <a:r>
              <a:rPr lang="en-US" sz="1600" b="0" dirty="0">
                <a:solidFill>
                  <a:schemeClr val="accent6"/>
                </a:solidFill>
              </a:rPr>
              <a:t>lec3 is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port(	au,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:	in unsigned(3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	</a:t>
            </a:r>
            <a:r>
              <a:rPr lang="en-US" sz="1600" b="0" dirty="0" err="1">
                <a:solidFill>
                  <a:schemeClr val="accent6"/>
                </a:solidFill>
              </a:rPr>
              <a:t>cu,du,su</a:t>
            </a:r>
            <a:r>
              <a:rPr lang="en-US" sz="1600" b="0" dirty="0">
                <a:solidFill>
                  <a:schemeClr val="accent6"/>
                </a:solidFill>
              </a:rPr>
              <a:t>:	out unsigned(3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	as,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: in 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	</a:t>
            </a:r>
            <a:r>
              <a:rPr lang="en-US" sz="1600" b="0" dirty="0" err="1">
                <a:solidFill>
                  <a:schemeClr val="accent6"/>
                </a:solidFill>
              </a:rPr>
              <a:t>cs,ds,ss</a:t>
            </a:r>
            <a:r>
              <a:rPr lang="en-US" sz="1600" b="0" dirty="0">
                <a:solidFill>
                  <a:schemeClr val="accent6"/>
                </a:solidFill>
              </a:rPr>
              <a:t>:	out signed(3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end lec3;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	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/>
              <a:t>Numeric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 </a:t>
            </a:r>
            <a:endParaRPr lang="en-US" b="0" dirty="0"/>
          </a:p>
          <a:p>
            <a:pPr marL="403225" lvl="1" indent="0">
              <a:buNone/>
            </a:pPr>
            <a:r>
              <a:rPr lang="en-US" sz="1600" b="0" dirty="0" smtClean="0">
                <a:solidFill>
                  <a:schemeClr val="accent6"/>
                </a:solidFill>
              </a:rPr>
              <a:t>architecture </a:t>
            </a:r>
            <a:r>
              <a:rPr lang="en-US" sz="1600" b="0" dirty="0">
                <a:solidFill>
                  <a:schemeClr val="accent6"/>
                </a:solidFill>
              </a:rPr>
              <a:t>structure of lec3 is</a:t>
            </a:r>
          </a:p>
          <a:p>
            <a:pPr marL="403225" lvl="1" indent="0">
              <a:buNone/>
            </a:pPr>
            <a:r>
              <a:rPr lang="en-US" sz="1600" b="0" dirty="0" smtClean="0">
                <a:solidFill>
                  <a:schemeClr val="accent6"/>
                </a:solidFill>
              </a:rPr>
              <a:t>begin</a:t>
            </a:r>
            <a:endParaRPr lang="en-US" sz="1600" b="0" dirty="0">
              <a:solidFill>
                <a:schemeClr val="accent6"/>
              </a:solidFill>
            </a:endParaRP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cu &lt;=	"1000" when (au &gt;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) else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"0110" when (au =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) else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"0001";		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  <a:r>
              <a:rPr lang="en-US" sz="1600" b="0" dirty="0" err="1">
                <a:solidFill>
                  <a:schemeClr val="accent6"/>
                </a:solidFill>
              </a:rPr>
              <a:t>su</a:t>
            </a:r>
            <a:r>
              <a:rPr lang="en-US" sz="1600" b="0" dirty="0">
                <a:solidFill>
                  <a:schemeClr val="accent6"/>
                </a:solidFill>
              </a:rPr>
              <a:t> &lt;= au +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du &lt;= au - </a:t>
            </a:r>
            <a:r>
              <a:rPr lang="en-US" sz="1600" b="0" dirty="0" err="1">
                <a:solidFill>
                  <a:schemeClr val="accent6"/>
                </a:solidFill>
              </a:rPr>
              <a:t>bu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  <a:r>
              <a:rPr lang="en-US" sz="1600" b="0" dirty="0" err="1">
                <a:solidFill>
                  <a:schemeClr val="accent6"/>
                </a:solidFill>
              </a:rPr>
              <a:t>cs</a:t>
            </a:r>
            <a:r>
              <a:rPr lang="en-US" sz="1600" b="0" dirty="0">
                <a:solidFill>
                  <a:schemeClr val="accent6"/>
                </a:solidFill>
              </a:rPr>
              <a:t> &lt;=	"1000" when (as &gt;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) else 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"0110" when (as =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) else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	"0001";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</a:t>
            </a:r>
            <a:r>
              <a:rPr lang="en-US" sz="1600" b="0" dirty="0" err="1">
                <a:solidFill>
                  <a:schemeClr val="accent6"/>
                </a:solidFill>
              </a:rPr>
              <a:t>ss</a:t>
            </a:r>
            <a:r>
              <a:rPr lang="en-US" sz="1600" b="0" dirty="0">
                <a:solidFill>
                  <a:schemeClr val="accent6"/>
                </a:solidFill>
              </a:rPr>
              <a:t> &lt;= as +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ds &lt;= as - </a:t>
            </a:r>
            <a:r>
              <a:rPr lang="en-US" sz="1600" b="0" dirty="0" err="1">
                <a:solidFill>
                  <a:schemeClr val="accent6"/>
                </a:solidFill>
              </a:rPr>
              <a:t>bs</a:t>
            </a:r>
            <a:r>
              <a:rPr lang="en-US" sz="1600" b="0" dirty="0">
                <a:solidFill>
                  <a:schemeClr val="accent6"/>
                </a:solidFill>
              </a:rPr>
              <a:t>;</a:t>
            </a:r>
            <a:endParaRPr lang="en-US" b="0" dirty="0">
              <a:solidFill>
                <a:schemeClr val="accent6"/>
              </a:solidFill>
            </a:endParaRP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	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9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/>
              <a:t>Numeric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Unsigned</a:t>
            </a:r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 smtClean="0"/>
          </a:p>
          <a:p>
            <a:endParaRPr lang="en-US" sz="1100" b="0" dirty="0" smtClean="0"/>
          </a:p>
          <a:p>
            <a:r>
              <a:rPr lang="en-US" b="0" dirty="0" smtClean="0"/>
              <a:t>Signed</a:t>
            </a: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866733"/>
              </p:ext>
            </p:extLst>
          </p:nvPr>
        </p:nvGraphicFramePr>
        <p:xfrm>
          <a:off x="694412" y="2009962"/>
          <a:ext cx="7930975" cy="192059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80775"/>
                <a:gridCol w="880775"/>
                <a:gridCol w="880775"/>
                <a:gridCol w="880775"/>
                <a:gridCol w="881575"/>
                <a:gridCol w="881575"/>
                <a:gridCol w="881575"/>
                <a:gridCol w="881575"/>
                <a:gridCol w="881575"/>
              </a:tblGrid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Value A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&gt;?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=?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&lt;?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+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-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0001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841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2009"/>
              </p:ext>
            </p:extLst>
          </p:nvPr>
        </p:nvGraphicFramePr>
        <p:xfrm>
          <a:off x="694408" y="4353634"/>
          <a:ext cx="7944624" cy="20062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82291"/>
                <a:gridCol w="882291"/>
                <a:gridCol w="882291"/>
                <a:gridCol w="882291"/>
                <a:gridCol w="883092"/>
                <a:gridCol w="883092"/>
                <a:gridCol w="883092"/>
                <a:gridCol w="883092"/>
                <a:gridCol w="883092"/>
              </a:tblGrid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 A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Value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 &gt;? B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=?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&lt;?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 + B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- B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0001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1010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01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0111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9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/>
              <a:t>Numeric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8" y="1440393"/>
            <a:ext cx="9127917" cy="4486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74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Unsigned </a:t>
            </a:r>
            <a:r>
              <a:rPr lang="en-US" dirty="0"/>
              <a:t>Numeric </a:t>
            </a:r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You will typically </a:t>
            </a:r>
            <a:r>
              <a:rPr lang="en-US" b="0" dirty="0"/>
              <a:t>use STD_LOGIC_VECTOR and </a:t>
            </a:r>
            <a:r>
              <a:rPr lang="en-US" b="0" dirty="0" smtClean="0"/>
              <a:t>UNSIGNED</a:t>
            </a:r>
          </a:p>
          <a:p>
            <a:r>
              <a:rPr lang="en-US" b="0" dirty="0" smtClean="0"/>
              <a:t>You may need to convert between the two</a:t>
            </a:r>
            <a:endParaRPr lang="en-US" b="0" dirty="0"/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a: </a:t>
            </a:r>
            <a:r>
              <a:rPr lang="en-US" sz="1600" b="0" dirty="0" err="1">
                <a:solidFill>
                  <a:schemeClr val="accent6"/>
                </a:solidFill>
              </a:rPr>
              <a:t>std_logic_vector</a:t>
            </a:r>
            <a:r>
              <a:rPr lang="en-US" sz="1600" b="0" dirty="0">
                <a:solidFill>
                  <a:schemeClr val="accent6"/>
                </a:solidFill>
              </a:rPr>
              <a:t>(7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b: unsigned(7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c: </a:t>
            </a:r>
            <a:r>
              <a:rPr lang="en-US" sz="1600" b="0" dirty="0" err="1">
                <a:solidFill>
                  <a:schemeClr val="accent6"/>
                </a:solidFill>
              </a:rPr>
              <a:t>std_logic_vector</a:t>
            </a:r>
            <a:r>
              <a:rPr lang="en-US" sz="1600" b="0" dirty="0">
                <a:solidFill>
                  <a:schemeClr val="accent6"/>
                </a:solidFill>
              </a:rPr>
              <a:t>(7 </a:t>
            </a:r>
            <a:r>
              <a:rPr lang="en-US" sz="1600" b="0" dirty="0" err="1">
                <a:solidFill>
                  <a:schemeClr val="accent6"/>
                </a:solidFill>
              </a:rPr>
              <a:t>downto</a:t>
            </a:r>
            <a:r>
              <a:rPr lang="en-US" sz="1600" b="0" dirty="0">
                <a:solidFill>
                  <a:schemeClr val="accent6"/>
                </a:solidFill>
              </a:rPr>
              <a:t> 0);</a:t>
            </a:r>
          </a:p>
          <a:p>
            <a:pPr marL="403225" lvl="1" indent="0">
              <a:buNone/>
            </a:pPr>
            <a:endParaRPr lang="en-US" sz="1600" b="0" dirty="0">
              <a:solidFill>
                <a:schemeClr val="accent6"/>
              </a:solidFill>
            </a:endParaRP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b &lt;= unsigned(a);</a:t>
            </a:r>
          </a:p>
          <a:p>
            <a:pPr marL="403225" lvl="1" indent="0">
              <a:buNone/>
            </a:pPr>
            <a:r>
              <a:rPr lang="en-US" sz="1600" b="0" dirty="0">
                <a:solidFill>
                  <a:schemeClr val="accent6"/>
                </a:solidFill>
              </a:rPr>
              <a:t>	c &lt;= </a:t>
            </a:r>
            <a:r>
              <a:rPr lang="en-US" sz="1600" b="0" dirty="0" err="1">
                <a:solidFill>
                  <a:schemeClr val="accent6"/>
                </a:solidFill>
              </a:rPr>
              <a:t>std_logic_vector</a:t>
            </a:r>
            <a:r>
              <a:rPr lang="en-US" sz="1600" b="0" dirty="0">
                <a:solidFill>
                  <a:schemeClr val="accent6"/>
                </a:solidFill>
              </a:rPr>
              <a:t>(b);</a:t>
            </a:r>
            <a:r>
              <a:rPr lang="en-US" b="0" dirty="0">
                <a:solidFill>
                  <a:schemeClr val="accent6"/>
                </a:solidFill>
              </a:rPr>
              <a:t>	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3239" y="3198168"/>
            <a:ext cx="4057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Lecture 4 – Sequential Element</a:t>
            </a:r>
          </a:p>
        </p:txBody>
      </p:sp>
    </p:spTree>
    <p:extLst>
      <p:ext uri="{BB962C8B-B14F-4D97-AF65-F5344CB8AC3E}">
        <p14:creationId xmlns:p14="http://schemas.microsoft.com/office/powerpoint/2010/main" val="420594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Combinations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Synthesis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Constraints file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Combinational Element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Unsigned Numeric Standard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Combinations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Common Combinations if/then/else</a:t>
            </a:r>
          </a:p>
          <a:p>
            <a:r>
              <a:rPr lang="en-US" b="0" dirty="0" smtClean="0"/>
              <a:t>All </a:t>
            </a:r>
            <a:r>
              <a:rPr lang="en-US" b="0" dirty="0"/>
              <a:t>conditional statements consist of three </a:t>
            </a:r>
            <a:r>
              <a:rPr lang="en-US" b="0" dirty="0" smtClean="0"/>
              <a:t>parts:</a:t>
            </a:r>
          </a:p>
          <a:p>
            <a:pPr lvl="1"/>
            <a:r>
              <a:rPr lang="en-US" b="0" dirty="0"/>
              <a:t>the condition to be checked (the if clause</a:t>
            </a:r>
            <a:r>
              <a:rPr lang="en-US" b="0" dirty="0" smtClean="0"/>
              <a:t>) 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statement to be evaluated when the condition is true (the then </a:t>
            </a:r>
            <a:r>
              <a:rPr lang="en-US" b="0" dirty="0" smtClean="0"/>
              <a:t>clause)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statement to be evaluated when the condition is false (the else clause</a:t>
            </a:r>
            <a:r>
              <a:rPr lang="en-US" b="0" dirty="0" smtClean="0"/>
              <a:t>)</a:t>
            </a:r>
          </a:p>
          <a:p>
            <a:r>
              <a:rPr lang="en-US" b="0" dirty="0"/>
              <a:t>Typically, the condition being evaluated seeks the relative magnitude of two unsigned binary numbers, requiring a comparator</a:t>
            </a:r>
            <a:r>
              <a:rPr lang="en-US" b="0" dirty="0" smtClean="0"/>
              <a:t>.</a:t>
            </a:r>
          </a:p>
          <a:p>
            <a:r>
              <a:rPr lang="en-US" b="0" dirty="0"/>
              <a:t>The then and else clauses will typically require some logic or arithmetic operation</a:t>
            </a:r>
            <a:endParaRPr lang="en-US" b="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5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In </a:t>
            </a:r>
            <a:r>
              <a:rPr lang="en-US" b="0" dirty="0"/>
              <a:t>order to illustrate the hardware realization of a conditional statement, consider the following </a:t>
            </a:r>
            <a:r>
              <a:rPr lang="en-US" b="0" dirty="0" smtClean="0"/>
              <a:t>example: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C:	</a:t>
            </a:r>
            <a:r>
              <a:rPr lang="en-US" b="0" dirty="0" smtClean="0">
                <a:solidFill>
                  <a:schemeClr val="accent6"/>
                </a:solidFill>
              </a:rPr>
              <a:t>	if </a:t>
            </a:r>
            <a:r>
              <a:rPr lang="en-US" b="0" dirty="0">
                <a:solidFill>
                  <a:schemeClr val="accent6"/>
                </a:solidFill>
              </a:rPr>
              <a:t>(a&lt;4) then z=y+3 else z=y+7</a:t>
            </a:r>
          </a:p>
          <a:p>
            <a:pPr marL="403225" lvl="1" indent="0">
              <a:buNone/>
            </a:pPr>
            <a:r>
              <a:rPr lang="en-US" b="0" dirty="0">
                <a:solidFill>
                  <a:schemeClr val="accent6"/>
                </a:solidFill>
              </a:rPr>
              <a:t>VHDL:	z &lt;= y+3 when (a &lt; 4) else y+7;</a:t>
            </a:r>
            <a:endParaRPr lang="en-US" b="0" dirty="0" smtClean="0">
              <a:solidFill>
                <a:schemeClr val="accent6"/>
              </a:solidFill>
            </a:endParaRPr>
          </a:p>
          <a:p>
            <a:endParaRPr lang="en-US" b="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194" name="Picture 2" descr="http://ece.ninja/383/lecture/img/lecture03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29" y="3151603"/>
            <a:ext cx="7009500" cy="324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09404"/>
            <a:ext cx="8131175" cy="4324350"/>
          </a:xfrm>
        </p:spPr>
        <p:txBody>
          <a:bodyPr/>
          <a:lstStyle/>
          <a:p>
            <a:r>
              <a:rPr lang="en-US" b="0" dirty="0" smtClean="0"/>
              <a:t>However</a:t>
            </a:r>
            <a:r>
              <a:rPr lang="en-US" b="0" dirty="0"/>
              <a:t>, this circuit is not minimal, one of the adders can be removed. </a:t>
            </a:r>
            <a:endParaRPr lang="en-US" dirty="0"/>
          </a:p>
          <a:p>
            <a:r>
              <a:rPr lang="en-US" b="0" dirty="0" smtClean="0"/>
              <a:t>How?</a:t>
            </a:r>
          </a:p>
          <a:p>
            <a:r>
              <a:rPr lang="en-US" b="0" dirty="0" smtClean="0"/>
              <a:t>Practice on Homework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8194" name="Picture 2" descr="http://ece.ninja/383/lecture/img/lecture03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29" y="3151603"/>
            <a:ext cx="7009500" cy="324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31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Synthesis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Constraints file 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 smtClean="0"/>
              <a:t>Combinational </a:t>
            </a:r>
            <a:r>
              <a:rPr lang="en-US" sz="2800" dirty="0"/>
              <a:t>Element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Unsigned Numeric Standard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Combinations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11 January 2017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011" y="6009228"/>
            <a:ext cx="9021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hlinkClick r:id="rId2"/>
              </a:rPr>
              <a:t>https://www.xilinx.com/support/documentation/user_guides/ug475_7Series_Pkg_Pinout.pdf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862" y="0"/>
            <a:ext cx="6275220" cy="600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1176" y="1378424"/>
            <a:ext cx="185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 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Synthesis</a:t>
            </a:r>
            <a:r>
              <a:rPr lang="en-US" cap="none" dirty="0"/>
              <a:t/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6674" y="1523052"/>
            <a:ext cx="8887327" cy="4324350"/>
          </a:xfrm>
        </p:spPr>
        <p:txBody>
          <a:bodyPr/>
          <a:lstStyle/>
          <a:p>
            <a:r>
              <a:rPr lang="en-US" b="0" dirty="0" smtClean="0"/>
              <a:t>Insert this code into your </a:t>
            </a:r>
            <a:r>
              <a:rPr lang="en-US" b="0" dirty="0" err="1" smtClean="0"/>
              <a:t>Majority.xdc</a:t>
            </a:r>
            <a:r>
              <a:rPr lang="en-US" b="0" dirty="0" smtClean="0"/>
              <a:t> file</a:t>
            </a:r>
          </a:p>
          <a:p>
            <a:pPr lvl="1"/>
            <a:r>
              <a:rPr lang="en-US" b="0" dirty="0" smtClean="0"/>
              <a:t>Inputs from switches and outputs to LEDs</a:t>
            </a:r>
          </a:p>
          <a:p>
            <a:pPr marL="406400" lvl="1" indent="0">
              <a:buNone/>
            </a:pPr>
            <a:r>
              <a:rPr lang="en-US" sz="400" b="0" dirty="0" smtClean="0"/>
              <a:t>		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# </a:t>
            </a:r>
            <a:r>
              <a:rPr lang="en-US" sz="1200" dirty="0">
                <a:solidFill>
                  <a:srgbClr val="00B050"/>
                </a:solidFill>
              </a:rPr>
              <a:t>This is slide switch SW0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E22  IOSTANDARD LVCMOS12 } [</a:t>
            </a:r>
            <a:r>
              <a:rPr lang="en-US" sz="1200" dirty="0" err="1"/>
              <a:t>get_ports</a:t>
            </a:r>
            <a:r>
              <a:rPr lang="en-US" sz="1200" dirty="0"/>
              <a:t> { a }]; </a:t>
            </a:r>
            <a:r>
              <a:rPr lang="en-US" sz="1200" dirty="0">
                <a:solidFill>
                  <a:srgbClr val="00B050"/>
                </a:solidFill>
              </a:rPr>
              <a:t>#IO_L22P_T3_16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</a:t>
            </a:r>
            <a:r>
              <a:rPr lang="en-US" sz="1200" dirty="0" err="1">
                <a:solidFill>
                  <a:srgbClr val="00B050"/>
                </a:solidFill>
              </a:rPr>
              <a:t>sw</a:t>
            </a:r>
            <a:r>
              <a:rPr lang="en-US" sz="1200" dirty="0">
                <a:solidFill>
                  <a:srgbClr val="00B050"/>
                </a:solidFill>
              </a:rPr>
              <a:t>[0]</a:t>
            </a:r>
            <a:endParaRPr lang="en-US" sz="1200" dirty="0" smtClean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# </a:t>
            </a:r>
            <a:r>
              <a:rPr lang="en-US" sz="1200" dirty="0">
                <a:solidFill>
                  <a:srgbClr val="00B050"/>
                </a:solidFill>
              </a:rPr>
              <a:t>This is slide switch </a:t>
            </a:r>
            <a:r>
              <a:rPr lang="en-US" sz="1200" dirty="0" smtClean="0">
                <a:solidFill>
                  <a:srgbClr val="00B050"/>
                </a:solidFill>
              </a:rPr>
              <a:t>SW1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F21  IOSTANDARD LVCMOS12 } [</a:t>
            </a:r>
            <a:r>
              <a:rPr lang="en-US" sz="1200" dirty="0" err="1"/>
              <a:t>get_ports</a:t>
            </a:r>
            <a:r>
              <a:rPr lang="en-US" sz="1200" dirty="0"/>
              <a:t> { b }]; </a:t>
            </a:r>
            <a:r>
              <a:rPr lang="en-US" sz="1200" dirty="0">
                <a:solidFill>
                  <a:srgbClr val="00B050"/>
                </a:solidFill>
              </a:rPr>
              <a:t>#IO_25_16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</a:t>
            </a:r>
            <a:r>
              <a:rPr lang="en-US" sz="1200" dirty="0" err="1">
                <a:solidFill>
                  <a:srgbClr val="00B050"/>
                </a:solidFill>
              </a:rPr>
              <a:t>sw</a:t>
            </a:r>
            <a:r>
              <a:rPr lang="en-US" sz="1200" dirty="0">
                <a:solidFill>
                  <a:srgbClr val="00B050"/>
                </a:solidFill>
              </a:rPr>
              <a:t>[1]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# </a:t>
            </a:r>
            <a:r>
              <a:rPr lang="en-US" sz="1200" dirty="0">
                <a:solidFill>
                  <a:srgbClr val="00B050"/>
                </a:solidFill>
              </a:rPr>
              <a:t>This is slide switch SW2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G21  IOSTANDARD LVCMOS12 } [</a:t>
            </a:r>
            <a:r>
              <a:rPr lang="en-US" sz="1200" dirty="0" err="1"/>
              <a:t>get_ports</a:t>
            </a:r>
            <a:r>
              <a:rPr lang="en-US" sz="1200" dirty="0"/>
              <a:t> { c }]; </a:t>
            </a:r>
            <a:r>
              <a:rPr lang="en-US" sz="1200" dirty="0">
                <a:solidFill>
                  <a:srgbClr val="00B050"/>
                </a:solidFill>
              </a:rPr>
              <a:t>#IO_L24P_T3_16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</a:t>
            </a:r>
            <a:r>
              <a:rPr lang="en-US" sz="1200" dirty="0" err="1">
                <a:solidFill>
                  <a:srgbClr val="00B050"/>
                </a:solidFill>
              </a:rPr>
              <a:t>sw</a:t>
            </a:r>
            <a:r>
              <a:rPr lang="en-US" sz="1200" dirty="0">
                <a:solidFill>
                  <a:srgbClr val="00B050"/>
                </a:solidFill>
              </a:rPr>
              <a:t>[2]</a:t>
            </a:r>
            <a:endParaRPr lang="en-US" sz="1200" dirty="0" smtClean="0">
              <a:solidFill>
                <a:srgbClr val="00B05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# This is LED Led(0)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1200" dirty="0" err="1"/>
              <a:t>set_property</a:t>
            </a:r>
            <a:r>
              <a:rPr lang="en-US" sz="1200" dirty="0"/>
              <a:t> -</a:t>
            </a:r>
            <a:r>
              <a:rPr lang="en-US" sz="1200" dirty="0" err="1"/>
              <a:t>dict</a:t>
            </a:r>
            <a:r>
              <a:rPr lang="en-US" sz="1200" dirty="0"/>
              <a:t> { PACKAGE_PIN T14   IOSTANDARD LVCMOS25 } [</a:t>
            </a:r>
            <a:r>
              <a:rPr lang="en-US" sz="1200" dirty="0" err="1"/>
              <a:t>get_ports</a:t>
            </a:r>
            <a:r>
              <a:rPr lang="en-US" sz="1200" dirty="0"/>
              <a:t> { f }]; </a:t>
            </a:r>
            <a:r>
              <a:rPr lang="en-US" sz="1200" dirty="0">
                <a:solidFill>
                  <a:srgbClr val="00B050"/>
                </a:solidFill>
              </a:rPr>
              <a:t>#IO_L15P_T2_DQS_13 </a:t>
            </a:r>
            <a:r>
              <a:rPr lang="en-US" sz="1200" dirty="0" err="1">
                <a:solidFill>
                  <a:srgbClr val="00B050"/>
                </a:solidFill>
              </a:rPr>
              <a:t>Sch</a:t>
            </a:r>
            <a:r>
              <a:rPr lang="en-US" sz="1200" dirty="0">
                <a:solidFill>
                  <a:srgbClr val="00B050"/>
                </a:solidFill>
              </a:rPr>
              <a:t>=led[0]</a:t>
            </a:r>
            <a:endParaRPr lang="en-US" sz="1200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053" name="Group 2052"/>
          <p:cNvGrpSpPr/>
          <p:nvPr/>
        </p:nvGrpSpPr>
        <p:grpSpPr>
          <a:xfrm>
            <a:off x="2335427" y="4089821"/>
            <a:ext cx="4473146" cy="2257167"/>
            <a:chOff x="4604948" y="4077739"/>
            <a:chExt cx="4473146" cy="2257167"/>
          </a:xfrm>
          <a:noFill/>
        </p:grpSpPr>
        <p:sp>
          <p:nvSpPr>
            <p:cNvPr id="6" name="Rounded Rectangle 5"/>
            <p:cNvSpPr/>
            <p:nvPr/>
          </p:nvSpPr>
          <p:spPr>
            <a:xfrm>
              <a:off x="5557989" y="4531160"/>
              <a:ext cx="2514600" cy="1447800"/>
            </a:xfrm>
            <a:prstGeom prst="roundRect">
              <a:avLst>
                <a:gd name="adj" fmla="val 38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2790" y="4548989"/>
              <a:ext cx="1904998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sz="1800" b="1" dirty="0" smtClean="0"/>
                <a:t>UUT: Majority</a:t>
              </a:r>
              <a:endParaRPr lang="en-US" sz="4400" b="1" dirty="0"/>
            </a:p>
          </p:txBody>
        </p:sp>
        <p:cxnSp>
          <p:nvCxnSpPr>
            <p:cNvPr id="8" name="Straight Connector 7"/>
            <p:cNvCxnSpPr>
              <a:endCxn id="14" idx="1"/>
            </p:cNvCxnSpPr>
            <p:nvPr/>
          </p:nvCxnSpPr>
          <p:spPr>
            <a:xfrm flipV="1">
              <a:off x="4604948" y="4952092"/>
              <a:ext cx="943390" cy="180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15" idx="1"/>
            </p:cNvCxnSpPr>
            <p:nvPr/>
          </p:nvCxnSpPr>
          <p:spPr>
            <a:xfrm>
              <a:off x="4604948" y="5261815"/>
              <a:ext cx="943389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endCxn id="16" idx="1"/>
            </p:cNvCxnSpPr>
            <p:nvPr/>
          </p:nvCxnSpPr>
          <p:spPr>
            <a:xfrm>
              <a:off x="4604948" y="5565694"/>
              <a:ext cx="94339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548338" y="4767426"/>
              <a:ext cx="1009774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48337" y="5077149"/>
              <a:ext cx="1009775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 smtClean="0"/>
                <a:t>b</a:t>
              </a:r>
              <a:endParaRPr lang="en-US" sz="1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548338" y="5381028"/>
              <a:ext cx="759542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 smtClean="0"/>
                <a:t>c</a:t>
              </a:r>
              <a:endParaRPr lang="en-US" sz="1800" dirty="0"/>
            </a:p>
          </p:txBody>
        </p:sp>
        <p:cxnSp>
          <p:nvCxnSpPr>
            <p:cNvPr id="32" name="Straight Connector 31"/>
            <p:cNvCxnSpPr>
              <a:stCxn id="33" idx="3"/>
            </p:cNvCxnSpPr>
            <p:nvPr/>
          </p:nvCxnSpPr>
          <p:spPr>
            <a:xfrm flipV="1">
              <a:off x="8075546" y="5188241"/>
              <a:ext cx="1002548" cy="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767788" y="5005059"/>
              <a:ext cx="307758" cy="366365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r"/>
              <a:r>
                <a:rPr lang="en-US" sz="1800" dirty="0"/>
                <a:t>f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926224" y="4077739"/>
              <a:ext cx="3771436" cy="2257167"/>
            </a:xfrm>
            <a:prstGeom prst="roundRect">
              <a:avLst>
                <a:gd name="adj" fmla="val 3818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spcCol="0"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62691" y="4083551"/>
              <a:ext cx="1904998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ctr"/>
              <a:r>
                <a:rPr lang="en-US" sz="1800" b="1" dirty="0" err="1" smtClean="0"/>
                <a:t>Xilix</a:t>
              </a:r>
              <a:r>
                <a:rPr lang="en-US" sz="1800" b="1" dirty="0" smtClean="0"/>
                <a:t> Chip</a:t>
              </a:r>
              <a:endParaRPr lang="en-US" sz="44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926224" y="4633994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 smtClean="0"/>
                <a:t>E22</a:t>
              </a:r>
              <a:endParaRPr lang="en-US" sz="1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26224" y="4941911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 smtClean="0"/>
                <a:t>F21</a:t>
              </a:r>
              <a:endParaRPr lang="en-US" sz="1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26224" y="5236186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r>
                <a:rPr lang="en-US" sz="1800" dirty="0" smtClean="0"/>
                <a:t>G21</a:t>
              </a:r>
              <a:endParaRPr lang="en-US" sz="1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13297" y="4861704"/>
              <a:ext cx="684363" cy="369332"/>
            </a:xfrm>
            <a:prstGeom prst="rect">
              <a:avLst/>
            </a:prstGeom>
            <a:grpFill/>
          </p:spPr>
          <p:txBody>
            <a:bodyPr wrap="square" lIns="91440" tIns="45720" rIns="91440" bIns="45720" rtlCol="0">
              <a:spAutoFit/>
            </a:bodyPr>
            <a:lstStyle/>
            <a:p>
              <a:pPr algn="r"/>
              <a:r>
                <a:rPr lang="en-US" sz="1800" dirty="0" smtClean="0"/>
                <a:t>T14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10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Constraints file 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8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err="1"/>
              <a:t>Nexyx</a:t>
            </a:r>
            <a:r>
              <a:rPr lang="en-US" b="0" dirty="0"/>
              <a:t> Video Master XDC</a:t>
            </a:r>
          </a:p>
          <a:p>
            <a:pPr lvl="1"/>
            <a:r>
              <a:rPr lang="en-US" b="0" dirty="0">
                <a:hlinkClick r:id="rId2"/>
              </a:rPr>
              <a:t>http://ece.ninja/383/datasheets/NexysVideo_Master.xdc</a:t>
            </a:r>
            <a:endParaRPr lang="en-US" b="0" dirty="0"/>
          </a:p>
          <a:p>
            <a:endParaRPr lang="en-US" b="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Combinational </a:t>
            </a:r>
            <a:r>
              <a:rPr lang="en-US" cap="none" dirty="0" smtClean="0"/>
              <a:t>Element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</a:t>
            </a:r>
            <a:r>
              <a:rPr lang="en-US" dirty="0" smtClean="0"/>
              <a:t>Element – Common error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Common </a:t>
            </a:r>
            <a:r>
              <a:rPr lang="en-US" dirty="0"/>
              <a:t>error that may come up in your </a:t>
            </a:r>
            <a:r>
              <a:rPr lang="en-US" dirty="0" smtClean="0"/>
              <a:t>designs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You cannot use a variable listed on the entity as an out port, on the right hand side of a signal assignment statement.</a:t>
            </a:r>
            <a:endParaRPr lang="en-US" dirty="0" smtClean="0"/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entity </a:t>
            </a:r>
            <a:r>
              <a:rPr lang="en-US" dirty="0">
                <a:solidFill>
                  <a:schemeClr val="accent2"/>
                </a:solidFill>
              </a:rPr>
              <a:t>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port (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, data: in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	  q,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: out </a:t>
            </a:r>
            <a:r>
              <a:rPr lang="en-US" dirty="0" err="1">
                <a:solidFill>
                  <a:schemeClr val="accent2"/>
                </a:solidFill>
              </a:rPr>
              <a:t>std_logic</a:t>
            </a:r>
            <a:r>
              <a:rPr lang="en-US" dirty="0">
                <a:solidFill>
                  <a:schemeClr val="accent2"/>
                </a:solidFill>
              </a:rPr>
              <a:t>);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circuit;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architecture error of circuit is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begin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q &lt;= some cool logical </a:t>
            </a:r>
            <a:r>
              <a:rPr lang="en-US" dirty="0" smtClean="0">
                <a:solidFill>
                  <a:schemeClr val="accent2"/>
                </a:solidFill>
              </a:rPr>
              <a:t>stuff </a:t>
            </a:r>
            <a:r>
              <a:rPr lang="en-US" dirty="0">
                <a:solidFill>
                  <a:schemeClr val="accent2"/>
                </a:solidFill>
              </a:rPr>
              <a:t>using </a:t>
            </a:r>
            <a:r>
              <a:rPr lang="en-US" dirty="0" err="1">
                <a:solidFill>
                  <a:schemeClr val="accent2"/>
                </a:solidFill>
              </a:rPr>
              <a:t>clk</a:t>
            </a:r>
            <a:r>
              <a:rPr lang="en-US" dirty="0">
                <a:solidFill>
                  <a:schemeClr val="accent2"/>
                </a:solidFill>
              </a:rPr>
              <a:t> and data;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    </a:t>
            </a:r>
            <a:r>
              <a:rPr lang="en-US" dirty="0" err="1">
                <a:solidFill>
                  <a:schemeClr val="accent2"/>
                </a:solidFill>
              </a:rPr>
              <a:t>not_q</a:t>
            </a:r>
            <a:r>
              <a:rPr lang="en-US" dirty="0">
                <a:solidFill>
                  <a:schemeClr val="accent2"/>
                </a:solidFill>
              </a:rPr>
              <a:t> &lt;= not q;</a:t>
            </a:r>
          </a:p>
          <a:p>
            <a:pPr marL="403225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chemeClr val="accent2"/>
                </a:solidFill>
              </a:rPr>
              <a:t>end error;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1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8000</TotalTime>
  <Words>466</Words>
  <Application>Microsoft Office PowerPoint</Application>
  <PresentationFormat>On-screen Show (4:3)</PresentationFormat>
  <Paragraphs>274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1_Blank Presentation</vt:lpstr>
      <vt:lpstr>PowerPoint Presentation</vt:lpstr>
      <vt:lpstr>Lesson Outline</vt:lpstr>
      <vt:lpstr>PowerPoint Presentation</vt:lpstr>
      <vt:lpstr>Synthesis </vt:lpstr>
      <vt:lpstr>Synthesis</vt:lpstr>
      <vt:lpstr>Constraints file  </vt:lpstr>
      <vt:lpstr>Constraints file</vt:lpstr>
      <vt:lpstr>Combinational Element</vt:lpstr>
      <vt:lpstr>Combinational Element – Common error</vt:lpstr>
      <vt:lpstr>Combinational Element – Solution</vt:lpstr>
      <vt:lpstr>Combinational Element -   Mux</vt:lpstr>
      <vt:lpstr>Unsigned Numeric Standard</vt:lpstr>
      <vt:lpstr>Unsigned Numeric Standard</vt:lpstr>
      <vt:lpstr>Unsigned Numeric Standard</vt:lpstr>
      <vt:lpstr>Unsigned Numeric Standard</vt:lpstr>
      <vt:lpstr>Unsigned Numeric Standard</vt:lpstr>
      <vt:lpstr>Unsigned Numeric Standard</vt:lpstr>
      <vt:lpstr>Unsigned Numeric Standard</vt:lpstr>
      <vt:lpstr>Combinations</vt:lpstr>
      <vt:lpstr>Combinations</vt:lpstr>
      <vt:lpstr>Combinations</vt:lpstr>
      <vt:lpstr>Combinations</vt:lpstr>
      <vt:lpstr>Lesson Outline</vt:lpstr>
    </vt:vector>
  </TitlesOfParts>
  <Company>usafa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Capt Jeff Falkinburg</cp:lastModifiedBy>
  <cp:revision>287</cp:revision>
  <cp:lastPrinted>2014-08-12T17:37:01Z</cp:lastPrinted>
  <dcterms:created xsi:type="dcterms:W3CDTF">2001-06-27T14:08:57Z</dcterms:created>
  <dcterms:modified xsi:type="dcterms:W3CDTF">2017-01-11T20:36:26Z</dcterms:modified>
</cp:coreProperties>
</file>